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2.png" ContentType="image/png"/>
  <Override PartName="/ppt/media/hdphoto1.wdp" ContentType="image/vnd.ms-photo"/>
  <Override PartName="/ppt/media/image1.png" ContentType="image/png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68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F6C6EF3-C88A-40F9-B03C-25A188711B0D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26.6.25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4767CD7-D4DF-4FCB-9667-9CF16140F2A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1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8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0"/>
            <a:ext cx="9905760" cy="6857640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softEdge rad="31750"/>
          </a:effectLst>
        </p:spPr>
      </p:pic>
      <p:sp>
        <p:nvSpPr>
          <p:cNvPr id="42" name="TextShape 1"/>
          <p:cNvSpPr txBox="1"/>
          <p:nvPr/>
        </p:nvSpPr>
        <p:spPr>
          <a:xfrm>
            <a:off x="600120" y="6296040"/>
            <a:ext cx="8743680" cy="561600"/>
          </a:xfrm>
          <a:prstGeom prst="rect">
            <a:avLst/>
          </a:prstGeom>
          <a:noFill/>
          <a:ln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Times New Roman"/>
              </a:rPr>
              <a:t>ОПРЕДЕЛИСЬ И ВЫБЕРИ ПРАВИЛЬНЫЙ ПУТЬ!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168520" y="2354760"/>
            <a:ext cx="4209840" cy="4171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550"/>
              </a:spcBef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Социальные гарантии военнослужащих и членов их семей включают: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50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охрану их жизни и здоровья;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50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льготное пенсионное обеспечение;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50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предоставление служебных жилых помещений или общежитий, выплата денежной компенсации за наем жилья, выделение денежных средств на приобретение или строительство жилых помещений при реализации накопительно-ипотечной системы жилищного обеспечения;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50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обеспечение бесплатной медицинской помощью; обучение в военных профессиональных образовательных организациях, военных образовательных организациях высшего образования Министерства обороны  Российской Федерации;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50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социальная защита членов семей военнослужащих, потерявших кормильца;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50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обеспечение проезда и перевозки личного имущества на безвозмездной основе.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50"/>
              </a:spcBef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5168520" y="4874400"/>
            <a:ext cx="3994200" cy="481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"/>
          <p:cNvSpPr/>
          <p:nvPr/>
        </p:nvSpPr>
        <p:spPr>
          <a:xfrm>
            <a:off x="501120" y="4497840"/>
            <a:ext cx="4165920" cy="192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2120" rIns="132120" tIns="65880" bIns="65880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Преимущества:</a:t>
            </a:r>
            <a:endParaRPr b="0" lang="ru-RU" sz="1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Стабильное и высокое денежное довольствие.</a:t>
            </a:r>
            <a:endParaRPr b="0" lang="ru-RU" sz="1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Красивое и удобное обмундирование.</a:t>
            </a:r>
            <a:endParaRPr b="0" lang="ru-RU" sz="1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Социальная защищенность, забота о членах семьи.</a:t>
            </a:r>
            <a:endParaRPr b="0" lang="ru-RU" sz="1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Профессиональный и карьерный рост.</a:t>
            </a:r>
            <a:endParaRPr b="0" lang="ru-RU" sz="1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Бесплатное престижное образование.</a:t>
            </a:r>
            <a:endParaRPr b="0" lang="ru-RU" sz="1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Государственные награды и ведомственные знаки отличия.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600120" y="819000"/>
            <a:ext cx="8677080" cy="143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1400" spc="-1" strike="noStrike">
                <a:solidFill>
                  <a:srgbClr val="ffff00"/>
                </a:solidFill>
                <a:latin typeface="Times New Roman"/>
              </a:rPr>
              <a:t>Выездная группа  принимает вступительные испытания в интересах всех ВУЗов Министерства обороны Российской Федерации: профессиональный отбор, оценка уровня физической подготовки кандидатов, зачисление по результатам ЕГЭ от 27 баллов.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400" spc="-1" strike="noStrike">
                <a:solidFill>
                  <a:srgbClr val="ffff00"/>
                </a:solidFill>
                <a:latin typeface="Times New Roman"/>
              </a:rPr>
              <a:t>По вопросам отбора поступления обращаться в военные комиссариаты по месту жительства и горячую линию: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400" spc="-1" strike="noStrike">
                <a:solidFill>
                  <a:srgbClr val="ffff00"/>
                </a:solidFill>
                <a:latin typeface="Times New Roman"/>
              </a:rPr>
              <a:t>8(3467)39-70-70, 39-70-22.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743040" y="152280"/>
            <a:ext cx="8743680" cy="56160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ffff00"/>
                </a:solidFill>
                <a:latin typeface="Times New Roman"/>
              </a:rPr>
              <a:t>Военный комиссариат Ханты-Мансийского автономного округа – Югры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501120" y="2354760"/>
            <a:ext cx="4165920" cy="192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2120" rIns="132120" tIns="65880" bIns="65880">
            <a:no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Курсанты военных вузов Минобороны России в период обучения получают:</a:t>
            </a:r>
            <a:endParaRPr b="0" lang="ru-RU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стипендию (до 38000 руб.);</a:t>
            </a:r>
            <a:endParaRPr b="0" lang="ru-RU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бесплатное проживание, питание, обмундирование и медицинское обслуживание;</a:t>
            </a:r>
            <a:endParaRPr b="0" lang="ru-RU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отпуск 15 дней зимой и 30 дней летом с бесплатным проездом к месту отпуска и обратно;</a:t>
            </a:r>
            <a:endParaRPr b="0" lang="ru-RU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период обучения включается в общий трудовой стаж.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905760" cy="685764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1481040" y="4816800"/>
            <a:ext cx="6943320" cy="1307160"/>
          </a:xfrm>
          <a:prstGeom prst="rect">
            <a:avLst/>
          </a:prstGeom>
          <a:noFill/>
          <a:ln>
            <a:noFill/>
          </a:ln>
          <a:effectLst>
            <a:glow rad="1498600">
              <a:schemeClr val="accent4">
                <a:lumMod val="40000"/>
                <a:lumOff val="60000"/>
                <a:alpha val="6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ffff00"/>
                </a:solidFill>
                <a:latin typeface="Arial"/>
              </a:rPr>
              <a:t>По всем вопросам поступления обращаться в военный комиссариат по месту жительства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ffff00"/>
                </a:solidFill>
                <a:latin typeface="Arial"/>
              </a:rPr>
              <a:t>Телефоны «Горячей линии»: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ffff00"/>
                </a:solidFill>
                <a:latin typeface="Arial"/>
              </a:rPr>
              <a:t> </a:t>
            </a:r>
            <a:r>
              <a:rPr b="1" i="1" lang="ru-RU" sz="1600" spc="-1" strike="noStrike">
                <a:solidFill>
                  <a:srgbClr val="ffff00"/>
                </a:solidFill>
                <a:latin typeface="Arial"/>
              </a:rPr>
              <a:t>8(3467) 39-70-22,  8(3467) 39-71-22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ffff00"/>
                </a:solidFill>
                <a:latin typeface="Arial"/>
              </a:rPr>
              <a:t>сайт mil.ru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172080" y="1531440"/>
            <a:ext cx="5176080" cy="26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3"/>
          <p:cNvSpPr/>
          <p:nvPr/>
        </p:nvSpPr>
        <p:spPr>
          <a:xfrm>
            <a:off x="3029040" y="167400"/>
            <a:ext cx="6543360" cy="943560"/>
          </a:xfrm>
          <a:prstGeom prst="rect">
            <a:avLst/>
          </a:prstGeom>
          <a:noFill/>
          <a:ln>
            <a:noFill/>
          </a:ln>
          <a:effectLst>
            <a:glow rad="1498600">
              <a:schemeClr val="accent4">
                <a:lumMod val="40000"/>
                <a:lumOff val="60000"/>
                <a:alpha val="6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ff0000"/>
                </a:solidFill>
                <a:latin typeface="Arial"/>
              </a:rPr>
              <a:t>Нет выше чести – чем служить отечеству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Application>LibreOffice/6.1.6.3$Linux_X86_64 LibreOffice_project/10$Build-3</Application>
  <Words>276</Words>
  <Paragraphs>29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2025-06-21T06:16:23Z</dcterms:created>
  <dc:creator>leshka</dc:creator>
  <dc:description/>
  <dc:language>ru-RU</dc:language>
  <cp:lastModifiedBy>oper_makedon</cp:lastModifiedBy>
  <dcterms:modified xsi:type="dcterms:W3CDTF">2025-06-26T05:43:48Z</dcterms:modified>
  <cp:revision>20</cp:revision>
  <dc:subject/>
  <dc:title>Работа выез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Лист A4 (210x297 мм)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</vt:i4>
  </property>
</Properties>
</file>