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s/slide29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s/slide2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3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4"/>
  </p:notesMasterIdLst>
  <p:sldIdLst>
    <p:sldId id="256" r:id="rId2"/>
    <p:sldId id="281" r:id="rId3"/>
    <p:sldId id="257" r:id="rId4"/>
    <p:sldId id="259" r:id="rId5"/>
    <p:sldId id="282" r:id="rId6"/>
    <p:sldId id="283" r:id="rId7"/>
    <p:sldId id="287" r:id="rId8"/>
    <p:sldId id="284" r:id="rId9"/>
    <p:sldId id="285" r:id="rId10"/>
    <p:sldId id="258" r:id="rId11"/>
    <p:sldId id="260" r:id="rId12"/>
    <p:sldId id="261" r:id="rId13"/>
    <p:sldId id="262" r:id="rId14"/>
    <p:sldId id="263" r:id="rId15"/>
    <p:sldId id="264" r:id="rId16"/>
    <p:sldId id="265" r:id="rId17"/>
    <p:sldId id="266" r:id="rId18"/>
    <p:sldId id="267" r:id="rId19"/>
    <p:sldId id="268" r:id="rId20"/>
    <p:sldId id="269" r:id="rId21"/>
    <p:sldId id="270" r:id="rId22"/>
    <p:sldId id="271" r:id="rId23"/>
    <p:sldId id="272" r:id="rId24"/>
    <p:sldId id="273" r:id="rId25"/>
    <p:sldId id="274" r:id="rId26"/>
    <p:sldId id="279" r:id="rId27"/>
    <p:sldId id="275" r:id="rId28"/>
    <p:sldId id="276" r:id="rId29"/>
    <p:sldId id="277" r:id="rId30"/>
    <p:sldId id="280" r:id="rId31"/>
    <p:sldId id="278" r:id="rId32"/>
    <p:sldId id="286" r:id="rId33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1" showNarration="1">
    <p:kiosk/>
    <p:sldAll/>
    <p:penClr>
      <a:srgbClr val="FF0000"/>
    </p:penClr>
  </p:showPr>
  <p:clrMru>
    <a:srgbClr val="FF6600"/>
    <a:srgbClr val="C0E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111" d="100"/>
          <a:sy n="111" d="100"/>
        </p:scale>
        <p:origin x="-1614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E228F646-C588-4327-9170-00BE84E5D324}" type="datetimeFigureOut">
              <a:rPr lang="ru-RU"/>
              <a:pPr>
                <a:defRPr/>
              </a:pPr>
              <a:t>24.05.2014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noProof="0" smtClean="0"/>
              <a:t>Образец текста</a:t>
            </a:r>
          </a:p>
          <a:p>
            <a:pPr lvl="1"/>
            <a:r>
              <a:rPr lang="ru-RU" noProof="0" smtClean="0"/>
              <a:t>Второй уровень</a:t>
            </a:r>
          </a:p>
          <a:p>
            <a:pPr lvl="2"/>
            <a:r>
              <a:rPr lang="ru-RU" noProof="0" smtClean="0"/>
              <a:t>Третий уровень</a:t>
            </a:r>
          </a:p>
          <a:p>
            <a:pPr lvl="3"/>
            <a:r>
              <a:rPr lang="ru-RU" noProof="0" smtClean="0"/>
              <a:t>Четвертый уровень</a:t>
            </a:r>
          </a:p>
          <a:p>
            <a:pPr lvl="4"/>
            <a:r>
              <a:rPr lang="ru-RU" noProof="0" smtClean="0"/>
              <a:t>Пятый уровень</a:t>
            </a:r>
            <a:endParaRPr lang="ru-RU" noProof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latin typeface="+mn-lt"/>
              </a:defRPr>
            </a:lvl1pPr>
          </a:lstStyle>
          <a:p>
            <a:pPr>
              <a:defRPr/>
            </a:pPr>
            <a:fld id="{A5F266B7-C95B-4B20-8A80-B0D2F4F31F9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fld id="{48C161C4-9EFB-4CC3-ABA1-E9195FDBB0B5}" type="slidenum">
              <a:rPr lang="ru-RU"/>
              <a:pPr fontAlgn="base">
                <a:spcBef>
                  <a:spcPct val="0"/>
                </a:spcBef>
                <a:spcAft>
                  <a:spcPct val="0"/>
                </a:spcAft>
              </a:pPr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5141AC-0708-444F-BC98-A71DD535516E}" type="datetime1">
              <a:rPr lang="ru-RU"/>
              <a:pPr>
                <a:defRPr/>
              </a:pPr>
              <a:t>24.05.2014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3813E53-71DF-4441-AB66-BE4AB1AC84A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227E658-ED58-40D0-A8BC-2674BF4A1FFE}" type="datetime1">
              <a:rPr lang="ru-RU"/>
              <a:pPr>
                <a:defRPr/>
              </a:pPr>
              <a:t>24.05.2014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1AD2C5-9124-4FA9-981A-10022ADF25E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3F04CD-FD70-4A7A-8534-9CF46D9D9B29}" type="datetime1">
              <a:rPr lang="ru-RU"/>
              <a:pPr>
                <a:defRPr/>
              </a:pPr>
              <a:t>24.05.2014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670077-D5F2-47DD-93A8-241AD160E65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522F87D-72E3-4294-AA2D-05CC9E5A4176}" type="datetime1">
              <a:rPr lang="ru-RU"/>
              <a:pPr>
                <a:defRPr/>
              </a:pPr>
              <a:t>24.05.2014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DE90E23-FBE7-41E6-A457-DDA12992E25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7A38BC1-0557-4F6D-965C-2907802A78A9}" type="datetime1">
              <a:rPr lang="ru-RU"/>
              <a:pPr>
                <a:defRPr/>
              </a:pPr>
              <a:t>24.05.2014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BAAD7B-E3B6-4165-9929-8ADBB6335F7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26891A3-94D5-468E-8128-41AFBEE0C4EE}" type="datetime1">
              <a:rPr lang="ru-RU"/>
              <a:pPr>
                <a:defRPr/>
              </a:pPr>
              <a:t>24.05.2014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FDA7FF0-3BAE-43F2-8B47-C85A1B652AF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F15A9E-7E43-43D7-8487-87EBF5244A17}" type="datetime1">
              <a:rPr lang="ru-RU"/>
              <a:pPr>
                <a:defRPr/>
              </a:pPr>
              <a:t>24.05.2014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B749E7C-C833-4C05-9ADC-5E5ED90868F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6C62C-708F-4DEC-8F62-A74289045385}" type="datetime1">
              <a:rPr lang="ru-RU"/>
              <a:pPr>
                <a:defRPr/>
              </a:pPr>
              <a:t>24.05.2014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5B401FF-F19F-4B46-8E0D-3DC7E757722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052A8A5-8ACC-46BF-A57A-54AB67CEA300}" type="datetime1">
              <a:rPr lang="ru-RU"/>
              <a:pPr>
                <a:defRPr/>
              </a:pPr>
              <a:t>24.05.2014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CB95F24-E36E-4437-9B62-496F4C65431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30180C-E852-4D41-A3F6-AB802E7CA56C}" type="datetime1">
              <a:rPr lang="ru-RU"/>
              <a:pPr>
                <a:defRPr/>
              </a:pPr>
              <a:t>24.05.2014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2C50F01-2278-4DDC-90A6-D5BB2F04A86E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ru-RU" noProof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A9A01D1-F1A4-4E52-A8EF-E101DDE2739A}" type="datetime1">
              <a:rPr lang="ru-RU"/>
              <a:pPr>
                <a:defRPr/>
              </a:pPr>
              <a:t>24.05.2014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89B179E-ECB6-489B-8E34-347498870019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81D89456-B3E3-4570-A21B-FC9E2F86E2D8}" type="datetime1">
              <a:rPr lang="ru-RU"/>
              <a:pPr>
                <a:defRPr/>
              </a:pPr>
              <a:t>24.05.2014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 smtClean="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A513FC54-60D7-4B54-B123-1C8FD7BB86D3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lvl1pPr algn="ctr" rtl="0" fontAlgn="base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802F909-7941-4F44-A26A-ADB366942225}" type="slidenum">
              <a:rPr lang="ru-RU"/>
              <a:pPr>
                <a:defRPr/>
              </a:pPr>
              <a:t>1</a:t>
            </a:fld>
            <a:endParaRPr lang="ru-RU"/>
          </a:p>
        </p:txBody>
      </p:sp>
      <p:pic>
        <p:nvPicPr>
          <p:cNvPr id="2050" name="Picture 2" descr="C:\Users\admin\Desktop\клещ природа.jpe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/>
            </a:extLst>
          </a:blip>
          <a:srcRect/>
          <a:stretch>
            <a:fillRect/>
          </a:stretch>
        </p:blipFill>
        <p:spPr bwMode="auto">
          <a:xfrm>
            <a:off x="359532" y="404664"/>
            <a:ext cx="8424936" cy="6048672"/>
          </a:xfrm>
          <a:prstGeom prst="rect">
            <a:avLst/>
          </a:prstGeom>
          <a:solidFill>
            <a:srgbClr val="FFFF00"/>
          </a:solidFill>
          <a:ln>
            <a:gradFill>
              <a:gsLst>
                <a:gs pos="0">
                  <a:schemeClr val="accent1">
                    <a:tint val="66000"/>
                    <a:satMod val="160000"/>
                  </a:schemeClr>
                </a:gs>
                <a:gs pos="50000">
                  <a:schemeClr val="accent1">
                    <a:tint val="44500"/>
                    <a:satMod val="160000"/>
                  </a:schemeClr>
                </a:gs>
                <a:gs pos="100000">
                  <a:schemeClr val="accent1">
                    <a:tint val="23500"/>
                    <a:satMod val="160000"/>
                  </a:schemeClr>
                </a:gs>
              </a:gsLst>
              <a:lin ang="5400000" scaled="0"/>
            </a:gradFill>
          </a:ln>
        </p:spPr>
      </p:pic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323850" y="260350"/>
            <a:ext cx="8569325" cy="2554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+mn-lt"/>
              </a:rPr>
              <a:t>3. Активными природными очагами считаются </a:t>
            </a:r>
            <a:r>
              <a:rPr lang="ru-RU" sz="3200" b="1" spc="110" dirty="0">
                <a:latin typeface="+mn-lt"/>
              </a:rPr>
              <a:t>очаги</a:t>
            </a:r>
            <a:r>
              <a:rPr lang="ru-RU" sz="3200" b="1" dirty="0">
                <a:latin typeface="+mn-lt"/>
              </a:rPr>
              <a:t>, в </a:t>
            </a:r>
            <a:r>
              <a:rPr lang="ru-RU" sz="3200" b="1" spc="110" dirty="0">
                <a:latin typeface="+mn-lt"/>
              </a:rPr>
              <a:t>которых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10" dirty="0">
                <a:latin typeface="+mn-lt"/>
              </a:rPr>
              <a:t>регистрируют</a:t>
            </a:r>
            <a:r>
              <a:rPr lang="ru-RU" sz="3200" b="1" dirty="0">
                <a:latin typeface="+mn-lt"/>
              </a:rPr>
              <a:t> случаи </a:t>
            </a:r>
            <a:r>
              <a:rPr lang="ru-RU" sz="3200" b="1" spc="110" dirty="0">
                <a:latin typeface="+mn-lt"/>
              </a:rPr>
              <a:t>заболевания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10" dirty="0">
                <a:latin typeface="+mn-lt"/>
              </a:rPr>
              <a:t>людей,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10" dirty="0">
                <a:latin typeface="+mn-lt"/>
              </a:rPr>
              <a:t>выделяют</a:t>
            </a:r>
            <a:r>
              <a:rPr lang="ru-RU" sz="3200" b="1" dirty="0">
                <a:latin typeface="+mn-lt"/>
              </a:rPr>
              <a:t>  </a:t>
            </a:r>
            <a:r>
              <a:rPr lang="ru-RU" sz="3200" b="1" spc="110" dirty="0">
                <a:latin typeface="+mn-lt"/>
              </a:rPr>
              <a:t>вирус</a:t>
            </a:r>
            <a:r>
              <a:rPr lang="ru-RU" sz="3200" b="1" dirty="0">
                <a:latin typeface="+mn-lt"/>
              </a:rPr>
              <a:t>  КВЭ 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+mn-lt"/>
              </a:rPr>
              <a:t>от </a:t>
            </a:r>
            <a:r>
              <a:rPr lang="ru-RU" sz="3200" b="1" spc="120" dirty="0">
                <a:latin typeface="+mn-lt"/>
              </a:rPr>
              <a:t>членистоногих</a:t>
            </a:r>
            <a:r>
              <a:rPr lang="ru-RU" sz="3200" b="1" dirty="0">
                <a:latin typeface="+mn-lt"/>
              </a:rPr>
              <a:t>, </a:t>
            </a:r>
            <a:r>
              <a:rPr lang="ru-RU" sz="3200" b="1" spc="120" dirty="0">
                <a:latin typeface="+mn-lt"/>
              </a:rPr>
              <a:t>грызунов</a:t>
            </a:r>
            <a:r>
              <a:rPr lang="ru-RU" sz="3200" b="1" dirty="0">
                <a:latin typeface="+mn-lt"/>
              </a:rPr>
              <a:t> и </a:t>
            </a:r>
            <a:r>
              <a:rPr lang="ru-RU" sz="3200" b="1" spc="120" dirty="0">
                <a:latin typeface="+mn-lt"/>
              </a:rPr>
              <a:t>других </a:t>
            </a:r>
            <a:r>
              <a:rPr lang="ru-RU" sz="3200" b="1" dirty="0">
                <a:latin typeface="+mn-lt"/>
              </a:rPr>
              <a:t>млекопитающих. </a:t>
            </a:r>
            <a:endParaRPr lang="ru-RU" sz="3200" b="1" dirty="0">
              <a:latin typeface="+mn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A345D60-E358-4BF6-A63E-BDDA1407EE01}" type="slidenum">
              <a:rPr lang="ru-RU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  <p:transition spd="slow" advClick="0" advTm="20000">
    <p:push dir="r"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extBox 2"/>
          <p:cNvSpPr txBox="1">
            <a:spLocks noChangeArrowheads="1"/>
          </p:cNvSpPr>
          <p:nvPr/>
        </p:nvSpPr>
        <p:spPr bwMode="auto">
          <a:xfrm>
            <a:off x="250825" y="260350"/>
            <a:ext cx="8642350" cy="20621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b="1">
                <a:latin typeface="Calibri" pitchFamily="34" charset="0"/>
              </a:rPr>
              <a:t>4. Заражение КВЭ происходит с апреля по сентябрь, с весенне-летним пиком во время наибольшей активности перезимовавших клещей.</a:t>
            </a: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9F07810-A13D-4946-8342-3CFAA349F49D}" type="slidenum">
              <a:rPr lang="ru-RU"/>
              <a:pPr>
                <a:defRPr/>
              </a:pPr>
              <a:t>11</a:t>
            </a:fld>
            <a:endParaRPr lang="ru-RU"/>
          </a:p>
        </p:txBody>
      </p:sp>
    </p:spTree>
  </p:cSld>
  <p:clrMapOvr>
    <a:masterClrMapping/>
  </p:clrMapOvr>
  <p:transition spd="slow" advClick="0" advTm="15000">
    <p:push dir="r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825" y="404813"/>
            <a:ext cx="8569325" cy="20621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+mn-lt"/>
              </a:rPr>
              <a:t>5. Основными средствами специфической профилактики КВЭ служат вакцинация или </a:t>
            </a:r>
            <a:r>
              <a:rPr lang="ru-RU" sz="3200" b="1" spc="120" dirty="0">
                <a:latin typeface="+mn-lt"/>
              </a:rPr>
              <a:t>экстренная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20" dirty="0">
                <a:latin typeface="+mn-lt"/>
              </a:rPr>
              <a:t>профилактика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20" dirty="0">
                <a:latin typeface="+mn-lt"/>
              </a:rPr>
              <a:t>человеческим иммуноглобулином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20" dirty="0">
                <a:latin typeface="+mn-lt"/>
              </a:rPr>
              <a:t>против</a:t>
            </a:r>
            <a:r>
              <a:rPr lang="ru-RU" sz="3200" b="1" dirty="0">
                <a:latin typeface="+mn-lt"/>
              </a:rPr>
              <a:t> КВЭ.</a:t>
            </a:r>
            <a:endParaRPr lang="ru-RU" sz="3200" b="1" dirty="0">
              <a:latin typeface="+mn-l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193A012-7EBA-4D2D-B005-E9B675ACC854}" type="slidenum">
              <a:rPr lang="ru-RU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  <p:transition spd="slow" advClick="0" advTm="15000">
    <p:push dir="r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825" y="260350"/>
            <a:ext cx="8642350" cy="55102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+mn-lt"/>
              </a:rPr>
              <a:t>6. К </a:t>
            </a:r>
            <a:r>
              <a:rPr lang="ru-RU" sz="3200" b="1" spc="-120" dirty="0">
                <a:latin typeface="+mn-lt"/>
              </a:rPr>
              <a:t>средствам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-120" dirty="0">
                <a:latin typeface="+mn-lt"/>
              </a:rPr>
              <a:t>неспецифической</a:t>
            </a:r>
            <a:r>
              <a:rPr lang="ru-RU" sz="3200" b="1" spc="140" dirty="0">
                <a:latin typeface="+mn-lt"/>
              </a:rPr>
              <a:t> </a:t>
            </a:r>
            <a:r>
              <a:rPr lang="ru-RU" sz="3200" b="1" spc="130" dirty="0">
                <a:latin typeface="+mn-lt"/>
              </a:rPr>
              <a:t>профилактики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-120" dirty="0">
                <a:latin typeface="+mn-lt"/>
              </a:rPr>
              <a:t>относится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-120" dirty="0">
                <a:latin typeface="+mn-lt"/>
              </a:rPr>
              <a:t>проведение</a:t>
            </a:r>
            <a:r>
              <a:rPr lang="ru-RU" sz="3200" b="1" spc="130" dirty="0">
                <a:latin typeface="+mn-lt"/>
              </a:rPr>
              <a:t> </a:t>
            </a:r>
            <a:r>
              <a:rPr lang="ru-RU" sz="3200" b="1" spc="-120" dirty="0">
                <a:latin typeface="+mn-lt"/>
              </a:rPr>
              <a:t>расчистки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-110" dirty="0">
                <a:latin typeface="+mn-lt"/>
              </a:rPr>
              <a:t>и </a:t>
            </a:r>
            <a:r>
              <a:rPr lang="ru-RU" sz="3200" b="1" spc="-140" dirty="0">
                <a:latin typeface="+mn-lt"/>
              </a:rPr>
              <a:t>благоустройства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-120" dirty="0">
                <a:latin typeface="+mn-lt"/>
              </a:rPr>
              <a:t>территорий</a:t>
            </a:r>
            <a:r>
              <a:rPr lang="ru-RU" sz="3200" b="1" dirty="0">
                <a:latin typeface="+mn-lt"/>
              </a:rPr>
              <a:t>, акарицидных и дератизационных обработок лесопарковых зон, кладбищ, зон </a:t>
            </a:r>
            <a:r>
              <a:rPr lang="ru-RU" sz="3200" b="1" spc="110" dirty="0">
                <a:latin typeface="+mn-lt"/>
              </a:rPr>
              <a:t>массового</a:t>
            </a:r>
            <a:r>
              <a:rPr lang="ru-RU" sz="3200" b="1" dirty="0">
                <a:latin typeface="+mn-lt"/>
              </a:rPr>
              <a:t>  </a:t>
            </a:r>
            <a:r>
              <a:rPr lang="ru-RU" sz="3200" b="1" spc="120" dirty="0">
                <a:latin typeface="+mn-lt"/>
              </a:rPr>
              <a:t>отдыха</a:t>
            </a:r>
            <a:r>
              <a:rPr lang="ru-RU" sz="3200" b="1" dirty="0">
                <a:latin typeface="+mn-lt"/>
              </a:rPr>
              <a:t>,  </a:t>
            </a:r>
            <a:r>
              <a:rPr lang="ru-RU" sz="3200" b="1" spc="140" dirty="0">
                <a:latin typeface="+mn-lt"/>
              </a:rPr>
              <a:t>коллективных</a:t>
            </a:r>
            <a:r>
              <a:rPr lang="ru-RU" sz="3200" b="1" dirty="0">
                <a:latin typeface="+mn-lt"/>
              </a:rPr>
              <a:t>  </a:t>
            </a:r>
            <a:r>
              <a:rPr lang="ru-RU" sz="3200" b="1" spc="110" dirty="0">
                <a:latin typeface="+mn-lt"/>
              </a:rPr>
              <a:t>садов</a:t>
            </a:r>
            <a:r>
              <a:rPr lang="ru-RU" sz="3200" b="1" dirty="0">
                <a:latin typeface="+mn-lt"/>
              </a:rPr>
              <a:t>,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130" dirty="0">
                <a:latin typeface="+mn-lt"/>
              </a:rPr>
              <a:t>закрытых </a:t>
            </a:r>
            <a:r>
              <a:rPr lang="ru-RU" sz="3200" b="1" spc="150" dirty="0">
                <a:latin typeface="+mn-lt"/>
              </a:rPr>
              <a:t>оздоровительных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60" dirty="0">
                <a:latin typeface="+mn-lt"/>
              </a:rPr>
              <a:t>учреждений</a:t>
            </a:r>
            <a:r>
              <a:rPr lang="ru-RU" sz="3200" b="1" dirty="0">
                <a:latin typeface="+mn-lt"/>
              </a:rPr>
              <a:t>, индивидуальная защита людей от нападения клещей (специальная одежда, периодические </a:t>
            </a:r>
            <a:r>
              <a:rPr lang="ru-RU" sz="3200" b="1" spc="110" dirty="0">
                <a:latin typeface="+mn-lt"/>
              </a:rPr>
              <a:t>само</a:t>
            </a:r>
            <a:r>
              <a:rPr lang="ru-RU" sz="3200" b="1" dirty="0">
                <a:latin typeface="+mn-lt"/>
              </a:rPr>
              <a:t>- и </a:t>
            </a:r>
            <a:r>
              <a:rPr lang="ru-RU" sz="3200" b="1" spc="130" dirty="0">
                <a:latin typeface="+mn-lt"/>
              </a:rPr>
              <a:t>взаимоосмотры</a:t>
            </a:r>
            <a:r>
              <a:rPr lang="ru-RU" sz="3200" b="1" dirty="0">
                <a:latin typeface="+mn-lt"/>
              </a:rPr>
              <a:t>, </a:t>
            </a:r>
            <a:r>
              <a:rPr lang="ru-RU" sz="3200" b="1" spc="140" dirty="0">
                <a:latin typeface="+mn-lt"/>
              </a:rPr>
              <a:t>применение </a:t>
            </a:r>
            <a:r>
              <a:rPr lang="ru-RU" sz="3200" b="1" dirty="0">
                <a:latin typeface="+mn-lt"/>
              </a:rPr>
              <a:t>специальных противоклещевых средств для индивидуальной защиты). </a:t>
            </a:r>
            <a:endParaRPr lang="ru-RU" sz="3200" b="1" dirty="0">
              <a:latin typeface="+mn-l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FFF9B24-43E9-48AD-969B-9A0ED1AFAED9}" type="slidenum">
              <a:rPr lang="ru-RU"/>
              <a:pPr>
                <a:defRPr/>
              </a:pPr>
              <a:t>13</a:t>
            </a:fld>
            <a:endParaRPr lang="ru-RU"/>
          </a:p>
        </p:txBody>
      </p:sp>
    </p:spTree>
  </p:cSld>
  <p:clrMapOvr>
    <a:masterClrMapping/>
  </p:clrMapOvr>
  <p:transition spd="slow" advClick="0" advTm="30000">
    <p:push dir="r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0825" y="101600"/>
            <a:ext cx="8713788" cy="1754188"/>
          </a:xfrm>
          <a:prstGeom prst="rect">
            <a:avLst/>
          </a:prstGeom>
          <a:gradFill flip="none" rotWithShape="1">
            <a:gsLst>
              <a:gs pos="2000">
                <a:srgbClr val="92D05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Выявление больных клещевым вирусным энцефалитом, </a:t>
            </a:r>
          </a:p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лиц с подозрением на это заболевание:</a:t>
            </a:r>
            <a:endParaRPr lang="ru-RU" sz="36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468313" y="1811338"/>
            <a:ext cx="8496300" cy="501808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+mn-lt"/>
              </a:rPr>
              <a:t>1. При обращении человека за медицинской </a:t>
            </a:r>
            <a:r>
              <a:rPr lang="ru-RU" sz="3200" b="1" spc="120" dirty="0">
                <a:latin typeface="+mn-lt"/>
              </a:rPr>
              <a:t>помощью</a:t>
            </a:r>
            <a:r>
              <a:rPr lang="ru-RU" sz="3200" b="1" dirty="0">
                <a:latin typeface="+mn-lt"/>
              </a:rPr>
              <a:t> по </a:t>
            </a:r>
            <a:r>
              <a:rPr lang="ru-RU" sz="3200" b="1" spc="130" dirty="0">
                <a:latin typeface="+mn-lt"/>
              </a:rPr>
              <a:t>поводу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40" dirty="0">
                <a:latin typeface="+mn-lt"/>
              </a:rPr>
              <a:t>укуса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40" dirty="0">
                <a:latin typeface="+mn-lt"/>
              </a:rPr>
              <a:t>клеща</a:t>
            </a:r>
            <a:r>
              <a:rPr lang="ru-RU" sz="3200" b="1" dirty="0">
                <a:latin typeface="+mn-lt"/>
              </a:rPr>
              <a:t> медицинские работники обязаны оказать помощь по  удалению клеща, собрать </a:t>
            </a:r>
            <a:r>
              <a:rPr lang="ru-RU" sz="3200" b="1" spc="230" dirty="0">
                <a:latin typeface="+mn-lt"/>
              </a:rPr>
              <a:t>эпидемиологический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60" dirty="0">
                <a:latin typeface="+mn-lt"/>
              </a:rPr>
              <a:t>анамнез</a:t>
            </a:r>
            <a:r>
              <a:rPr lang="ru-RU" sz="3200" b="1" spc="140" dirty="0">
                <a:latin typeface="+mn-lt"/>
              </a:rPr>
              <a:t> </a:t>
            </a:r>
            <a:r>
              <a:rPr lang="ru-RU" sz="3200" b="1" dirty="0">
                <a:latin typeface="+mn-lt"/>
              </a:rPr>
              <a:t>и </a:t>
            </a:r>
            <a:r>
              <a:rPr lang="ru-RU" sz="3200" b="1" spc="170" dirty="0">
                <a:latin typeface="+mn-lt"/>
              </a:rPr>
              <a:t>проинформировать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70" dirty="0">
                <a:latin typeface="+mn-lt"/>
              </a:rPr>
              <a:t>пострадавшего</a:t>
            </a:r>
            <a:r>
              <a:rPr lang="ru-RU" sz="3200" b="1" dirty="0">
                <a:latin typeface="+mn-lt"/>
              </a:rPr>
              <a:t> о необходимости обращения за медицинской </a:t>
            </a:r>
            <a:r>
              <a:rPr lang="ru-RU" sz="3200" b="1" spc="140" dirty="0">
                <a:latin typeface="+mn-lt"/>
              </a:rPr>
              <a:t>помощью</a:t>
            </a:r>
            <a:r>
              <a:rPr lang="ru-RU" sz="3200" b="1" dirty="0">
                <a:latin typeface="+mn-lt"/>
              </a:rPr>
              <a:t> в </a:t>
            </a:r>
            <a:r>
              <a:rPr lang="ru-RU" sz="3200" b="1" spc="140" dirty="0">
                <a:latin typeface="+mn-lt"/>
              </a:rPr>
              <a:t>случае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200" dirty="0">
                <a:latin typeface="+mn-lt"/>
              </a:rPr>
              <a:t>возникновения</a:t>
            </a:r>
            <a:r>
              <a:rPr lang="ru-RU" sz="3200" b="1" dirty="0">
                <a:latin typeface="+mn-lt"/>
              </a:rPr>
              <a:t> отклонений в состоянии здоровья в течение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+mn-lt"/>
              </a:rPr>
              <a:t> 3 недель после укуса. </a:t>
            </a:r>
            <a:endParaRPr lang="ru-RU" sz="3200" b="1" dirty="0">
              <a:latin typeface="+mn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0F9F182-A0B7-4F2C-8FC6-07864B4FC688}" type="slidenum">
              <a:rPr lang="ru-RU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  <p:transition spd="slow" advClick="0" advTm="30000">
    <p:fad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825" y="115888"/>
            <a:ext cx="8713788" cy="1201737"/>
          </a:xfrm>
          <a:prstGeom prst="rect">
            <a:avLst/>
          </a:prstGeom>
          <a:gradFill>
            <a:gsLst>
              <a:gs pos="2000">
                <a:srgbClr val="92D05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Экстренная профилактика клещевого вирусного энцефалита:</a:t>
            </a:r>
            <a:endParaRPr lang="ru-RU" sz="36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16387" name="TextBox 2"/>
          <p:cNvSpPr txBox="1">
            <a:spLocks noChangeArrowheads="1"/>
          </p:cNvSpPr>
          <p:nvPr/>
        </p:nvSpPr>
        <p:spPr bwMode="auto">
          <a:xfrm>
            <a:off x="250825" y="1317625"/>
            <a:ext cx="8497888" cy="452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b="1">
                <a:latin typeface="Calibri" pitchFamily="34" charset="0"/>
              </a:rPr>
              <a:t>1. Для экстренной профилактики используют человеческий иммуноглобулин против КВЭ. Препарат вводят лицам: </a:t>
            </a:r>
          </a:p>
          <a:p>
            <a:r>
              <a:rPr lang="ru-RU" sz="3200" b="1">
                <a:latin typeface="Calibri" pitchFamily="34" charset="0"/>
              </a:rPr>
              <a:t>а) непривитым против КВЭ, </a:t>
            </a:r>
          </a:p>
          <a:p>
            <a:r>
              <a:rPr lang="ru-RU" sz="3200" b="1">
                <a:latin typeface="Calibri" pitchFamily="34" charset="0"/>
              </a:rPr>
              <a:t>б) получившим неполный курс прививок, </a:t>
            </a:r>
          </a:p>
          <a:p>
            <a:r>
              <a:rPr lang="ru-RU" sz="3200" b="1">
                <a:latin typeface="Calibri" pitchFamily="34" charset="0"/>
              </a:rPr>
              <a:t>в) имеющим дефекты в вакцинальном курсе, </a:t>
            </a:r>
          </a:p>
          <a:p>
            <a:r>
              <a:rPr lang="ru-RU" sz="3200" b="1">
                <a:latin typeface="Calibri" pitchFamily="34" charset="0"/>
              </a:rPr>
              <a:t>г) не имеющим документального подтверждения о профилактических прививках.</a:t>
            </a: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EC06B48-2DD1-4252-9603-64CD020D8C88}" type="slidenum">
              <a:rPr lang="ru-RU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  <p:transition spd="slow" advClick="0" advTm="30000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825" y="260350"/>
            <a:ext cx="8713788" cy="34163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dirty="0">
                <a:latin typeface="+mn-lt"/>
              </a:rPr>
              <a:t>2. </a:t>
            </a:r>
            <a:r>
              <a:rPr lang="ru-RU" sz="3600" b="1" spc="-150" dirty="0">
                <a:latin typeface="+mn-lt"/>
              </a:rPr>
              <a:t>Введение</a:t>
            </a:r>
            <a:r>
              <a:rPr lang="ru-RU" sz="3600" b="1" dirty="0">
                <a:latin typeface="+mn-lt"/>
              </a:rPr>
              <a:t>  </a:t>
            </a:r>
            <a:r>
              <a:rPr lang="ru-RU" sz="3600" b="1" spc="-150" dirty="0">
                <a:latin typeface="+mn-lt"/>
              </a:rPr>
              <a:t>человеческого </a:t>
            </a:r>
            <a:r>
              <a:rPr lang="ru-RU" sz="3600" b="1" spc="-200" dirty="0">
                <a:latin typeface="+mn-lt"/>
              </a:rPr>
              <a:t>иммуноглобулина</a:t>
            </a:r>
            <a:r>
              <a:rPr lang="ru-RU" sz="3600" b="1" dirty="0">
                <a:latin typeface="+mn-lt"/>
              </a:rPr>
              <a:t> против КВЭ рекомендуется не позднее 4 </a:t>
            </a:r>
            <a:r>
              <a:rPr lang="ru-RU" sz="3600" b="1" spc="-110" dirty="0">
                <a:latin typeface="+mn-lt"/>
              </a:rPr>
              <a:t>дня</a:t>
            </a:r>
            <a:r>
              <a:rPr lang="ru-RU" sz="3600" b="1" dirty="0">
                <a:latin typeface="+mn-lt"/>
              </a:rPr>
              <a:t> </a:t>
            </a:r>
            <a:r>
              <a:rPr lang="ru-RU" sz="3600" b="1" spc="-110" dirty="0">
                <a:latin typeface="+mn-lt"/>
              </a:rPr>
              <a:t>после</a:t>
            </a:r>
            <a:r>
              <a:rPr lang="ru-RU" sz="3600" b="1" dirty="0">
                <a:latin typeface="+mn-lt"/>
              </a:rPr>
              <a:t> </a:t>
            </a:r>
            <a:r>
              <a:rPr lang="ru-RU" sz="3600" b="1" spc="-140" dirty="0">
                <a:latin typeface="+mn-lt"/>
              </a:rPr>
              <a:t>присасывания</a:t>
            </a:r>
            <a:r>
              <a:rPr lang="ru-RU" sz="3600" b="1" dirty="0">
                <a:latin typeface="+mn-lt"/>
              </a:rPr>
              <a:t> клеща. Возможно </a:t>
            </a:r>
            <a:r>
              <a:rPr lang="ru-RU" sz="3600" b="1" spc="110" dirty="0">
                <a:latin typeface="+mn-lt"/>
              </a:rPr>
              <a:t>повторное</a:t>
            </a:r>
            <a:r>
              <a:rPr lang="ru-RU" sz="3600" b="1" dirty="0">
                <a:latin typeface="+mn-lt"/>
              </a:rPr>
              <a:t> </a:t>
            </a:r>
            <a:r>
              <a:rPr lang="ru-RU" sz="3600" b="1" spc="110" dirty="0">
                <a:latin typeface="+mn-lt"/>
              </a:rPr>
              <a:t>применение</a:t>
            </a:r>
            <a:r>
              <a:rPr lang="ru-RU" sz="3600" b="1" dirty="0">
                <a:latin typeface="+mn-lt"/>
              </a:rPr>
              <a:t> </a:t>
            </a:r>
            <a:r>
              <a:rPr lang="ru-RU" sz="3600" b="1" spc="110" dirty="0">
                <a:latin typeface="+mn-lt"/>
              </a:rPr>
              <a:t>препарата</a:t>
            </a:r>
            <a:r>
              <a:rPr lang="ru-RU" sz="3600" b="1" dirty="0">
                <a:latin typeface="+mn-lt"/>
              </a:rPr>
              <a:t> </a:t>
            </a:r>
            <a:r>
              <a:rPr lang="ru-RU" sz="3600" b="1" spc="110" dirty="0">
                <a:latin typeface="+mn-lt"/>
              </a:rPr>
              <a:t>по </a:t>
            </a:r>
            <a:r>
              <a:rPr lang="ru-RU" sz="3600" b="1" spc="120" dirty="0">
                <a:latin typeface="+mn-lt"/>
              </a:rPr>
              <a:t>истечении</a:t>
            </a:r>
            <a:r>
              <a:rPr lang="ru-RU" sz="3600" b="1" dirty="0">
                <a:latin typeface="+mn-lt"/>
              </a:rPr>
              <a:t> месяца после </a:t>
            </a:r>
            <a:r>
              <a:rPr lang="ru-RU" sz="3600" b="1" spc="120" dirty="0">
                <a:latin typeface="+mn-lt"/>
              </a:rPr>
              <a:t>предыдущего </a:t>
            </a:r>
            <a:r>
              <a:rPr lang="ru-RU" sz="3600" b="1" dirty="0">
                <a:latin typeface="+mn-lt"/>
              </a:rPr>
              <a:t>введения иммуноглобулина.</a:t>
            </a:r>
            <a:endParaRPr lang="ru-RU" sz="3600" b="1" dirty="0">
              <a:latin typeface="+mn-l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F7EAEFA-3C34-44B5-B540-EDF54B139033}" type="slidenum">
              <a:rPr lang="ru-RU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  <p:transition spd="slow" advClick="0" advTm="25000">
    <p:push dir="r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0825" y="188913"/>
            <a:ext cx="8569325" cy="1200150"/>
          </a:xfrm>
          <a:prstGeom prst="rect">
            <a:avLst/>
          </a:prstGeom>
          <a:gradFill>
            <a:gsLst>
              <a:gs pos="2000">
                <a:srgbClr val="92D05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50000" t="50000" r="50000" b="50000"/>
            </a:path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u="sng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Неспецифическая профилактика клещевого вирусного энцефалита:</a:t>
            </a:r>
            <a:endParaRPr lang="ru-RU" sz="3600" b="1" i="1" u="sng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50825" y="1628775"/>
            <a:ext cx="8569325" cy="157003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  <a:latin typeface="+mn-lt"/>
              </a:rPr>
              <a:t>1.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50" dirty="0">
                <a:latin typeface="+mn-lt"/>
              </a:rPr>
              <a:t>Неспецифическая</a:t>
            </a:r>
            <a:r>
              <a:rPr lang="ru-RU" sz="3200" b="1" dirty="0">
                <a:latin typeface="+mn-lt"/>
              </a:rPr>
              <a:t>  </a:t>
            </a:r>
            <a:r>
              <a:rPr lang="ru-RU" sz="3200" b="1" spc="150" dirty="0">
                <a:latin typeface="+mn-lt"/>
              </a:rPr>
              <a:t>профилактика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10" dirty="0">
                <a:latin typeface="+mn-lt"/>
              </a:rPr>
              <a:t>КВЭ </a:t>
            </a:r>
            <a:r>
              <a:rPr lang="ru-RU" sz="3200" b="1" dirty="0">
                <a:latin typeface="+mn-lt"/>
              </a:rPr>
              <a:t>направлена на предотвращение присасывания клещей-переносчиков к людям.</a:t>
            </a:r>
            <a:endParaRPr lang="ru-RU" sz="3200" b="1" dirty="0">
              <a:latin typeface="+mn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1AE9A16-FFB5-486C-9C8E-5687B0684E57}" type="slidenum">
              <a:rPr lang="ru-RU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  <p:transition spd="slow" advClick="0" advTm="23000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69863" y="201613"/>
            <a:ext cx="8567737" cy="5016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-120" dirty="0">
                <a:solidFill>
                  <a:srgbClr val="FF0000"/>
                </a:solidFill>
                <a:latin typeface="+mn-lt"/>
              </a:rPr>
              <a:t>2.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-180" dirty="0">
                <a:latin typeface="+mn-lt"/>
              </a:rPr>
              <a:t>Мероприятия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-120" dirty="0">
                <a:latin typeface="+mn-lt"/>
              </a:rPr>
              <a:t>по</a:t>
            </a:r>
            <a:r>
              <a:rPr lang="ru-RU" sz="3200" b="1" spc="-110" dirty="0">
                <a:latin typeface="+mn-lt"/>
              </a:rPr>
              <a:t> </a:t>
            </a:r>
            <a:r>
              <a:rPr lang="ru-RU" sz="3200" b="1" spc="-180" dirty="0">
                <a:latin typeface="+mn-lt"/>
              </a:rPr>
              <a:t>неспецифической </a:t>
            </a:r>
            <a:r>
              <a:rPr lang="ru-RU" sz="3200" b="1" spc="-170" dirty="0">
                <a:latin typeface="+mn-lt"/>
              </a:rPr>
              <a:t>профилактике</a:t>
            </a:r>
            <a:r>
              <a:rPr lang="ru-RU" sz="3200" b="1" dirty="0">
                <a:latin typeface="+mn-lt"/>
              </a:rPr>
              <a:t> КВЭ являются: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+mn-lt"/>
              </a:rPr>
              <a:t>- индивидуальная (личная) защита людей;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+mn-lt"/>
              </a:rPr>
              <a:t>- </a:t>
            </a:r>
            <a:r>
              <a:rPr lang="ru-RU" sz="3200" b="1" spc="120" dirty="0">
                <a:latin typeface="+mn-lt"/>
              </a:rPr>
              <a:t>уничтожение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20" dirty="0">
                <a:latin typeface="+mn-lt"/>
              </a:rPr>
              <a:t>клещей</a:t>
            </a:r>
            <a:r>
              <a:rPr lang="ru-RU" sz="3200" b="1" dirty="0">
                <a:latin typeface="+mn-lt"/>
              </a:rPr>
              <a:t> (</a:t>
            </a:r>
            <a:r>
              <a:rPr lang="ru-RU" sz="3200" b="1" spc="120" dirty="0">
                <a:latin typeface="+mn-lt"/>
              </a:rPr>
              <a:t>противоклещевые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40" dirty="0">
                <a:latin typeface="+mn-lt"/>
              </a:rPr>
              <a:t>мероприятия</a:t>
            </a:r>
            <a:r>
              <a:rPr lang="ru-RU" sz="3200" b="1" dirty="0">
                <a:latin typeface="+mn-lt"/>
              </a:rPr>
              <a:t>) в </a:t>
            </a:r>
            <a:r>
              <a:rPr lang="ru-RU" sz="3200" b="1" spc="130" dirty="0">
                <a:latin typeface="+mn-lt"/>
              </a:rPr>
              <a:t>природных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30" dirty="0">
                <a:latin typeface="+mn-lt"/>
              </a:rPr>
              <a:t>биотопах</a:t>
            </a:r>
            <a:r>
              <a:rPr lang="ru-RU" sz="3200" b="1" dirty="0">
                <a:latin typeface="+mn-lt"/>
              </a:rPr>
              <a:t> с помощью акарицидных средств;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+mn-lt"/>
              </a:rPr>
              <a:t>- </a:t>
            </a:r>
            <a:r>
              <a:rPr lang="ru-RU" sz="3200" b="1" spc="130" dirty="0">
                <a:latin typeface="+mn-lt"/>
              </a:rPr>
              <a:t>экологически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30" dirty="0">
                <a:latin typeface="+mn-lt"/>
              </a:rPr>
              <a:t>безопасное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30" dirty="0">
                <a:latin typeface="+mn-lt"/>
              </a:rPr>
              <a:t>преобразование</a:t>
            </a:r>
            <a:r>
              <a:rPr lang="ru-RU" sz="3200" b="1" dirty="0">
                <a:latin typeface="+mn-lt"/>
              </a:rPr>
              <a:t> окружающей среды;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+mn-lt"/>
              </a:rPr>
              <a:t>- </a:t>
            </a:r>
            <a:r>
              <a:rPr lang="ru-RU" sz="3200" b="1" spc="180" dirty="0">
                <a:latin typeface="+mn-lt"/>
              </a:rPr>
              <a:t>истребление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90" dirty="0">
                <a:latin typeface="+mn-lt"/>
              </a:rPr>
              <a:t>мышевидных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80" dirty="0">
                <a:latin typeface="+mn-lt"/>
              </a:rPr>
              <a:t>грызунов </a:t>
            </a:r>
            <a:r>
              <a:rPr lang="ru-RU" sz="3200" b="1" dirty="0">
                <a:latin typeface="+mn-lt"/>
              </a:rPr>
              <a:t>(</a:t>
            </a:r>
            <a:r>
              <a:rPr lang="ru-RU" sz="3200" b="1" spc="150" dirty="0">
                <a:latin typeface="+mn-lt"/>
              </a:rPr>
              <a:t>дератизационные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50" dirty="0">
                <a:latin typeface="+mn-lt"/>
              </a:rPr>
              <a:t>мероприятия</a:t>
            </a:r>
            <a:r>
              <a:rPr lang="ru-RU" sz="3200" b="1" dirty="0">
                <a:latin typeface="+mn-lt"/>
              </a:rPr>
              <a:t>)</a:t>
            </a:r>
            <a:endParaRPr lang="ru-RU" sz="3200" b="1" dirty="0">
              <a:latin typeface="+mn-l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802923A-97CC-4CBB-AEE9-8A25ED62BB86}" type="slidenum">
              <a:rPr lang="ru-RU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  <p:transition spd="slow" advClick="0" advTm="30000">
    <p:push dir="r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TextBox 1"/>
          <p:cNvSpPr txBox="1">
            <a:spLocks noChangeArrowheads="1"/>
          </p:cNvSpPr>
          <p:nvPr/>
        </p:nvSpPr>
        <p:spPr bwMode="auto">
          <a:xfrm>
            <a:off x="179388" y="188913"/>
            <a:ext cx="8713787" cy="1076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sz="3200" b="1">
                <a:solidFill>
                  <a:srgbClr val="FF0000"/>
                </a:solidFill>
                <a:latin typeface="Calibri" pitchFamily="34" charset="0"/>
              </a:rPr>
              <a:t>3.</a:t>
            </a:r>
            <a:r>
              <a:rPr lang="ru-RU" sz="3200" b="1">
                <a:latin typeface="Calibri" pitchFamily="34" charset="0"/>
              </a:rPr>
              <a:t> Индивидуальная (личная) защита людей включает в себя: 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312738" y="1265238"/>
            <a:ext cx="8713787" cy="55102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7030A0"/>
                </a:solidFill>
                <a:latin typeface="+mn-lt"/>
              </a:rPr>
              <a:t>3.1.</a:t>
            </a:r>
            <a:r>
              <a:rPr lang="ru-RU" sz="3200" b="1" dirty="0">
                <a:latin typeface="+mn-lt"/>
              </a:rPr>
              <a:t> Соблюдение правил поведения на опасной в отношении клещей территории: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+mn-lt"/>
              </a:rPr>
              <a:t>-  проводить само- и  взаимоосмотры каждые 10-15 минут для обнаружения клещей;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+mn-lt"/>
              </a:rPr>
              <a:t>-  не садиться и не ложиться на траву;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+mn-lt"/>
              </a:rPr>
              <a:t>-  </a:t>
            </a:r>
            <a:r>
              <a:rPr lang="ru-RU" sz="3200" b="1" spc="150" dirty="0">
                <a:latin typeface="+mn-lt"/>
              </a:rPr>
              <a:t>стоянки</a:t>
            </a:r>
            <a:r>
              <a:rPr lang="ru-RU" sz="3200" b="1" dirty="0">
                <a:latin typeface="+mn-lt"/>
              </a:rPr>
              <a:t> и </a:t>
            </a:r>
            <a:r>
              <a:rPr lang="ru-RU" sz="3200" b="1" spc="160" dirty="0">
                <a:latin typeface="+mn-lt"/>
              </a:rPr>
              <a:t>ночевки</a:t>
            </a:r>
            <a:r>
              <a:rPr lang="ru-RU" sz="3200" b="1" dirty="0">
                <a:latin typeface="+mn-lt"/>
              </a:rPr>
              <a:t> в </a:t>
            </a:r>
            <a:r>
              <a:rPr lang="ru-RU" sz="3200" b="1" spc="150" dirty="0">
                <a:latin typeface="+mn-lt"/>
              </a:rPr>
              <a:t>лесу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60" dirty="0">
                <a:latin typeface="+mn-lt"/>
              </a:rPr>
              <a:t>устраивать</a:t>
            </a:r>
            <a:r>
              <a:rPr lang="ru-RU" sz="3200" b="1" dirty="0">
                <a:latin typeface="+mn-lt"/>
              </a:rPr>
              <a:t> на участках,  лишенных травяной растительности </a:t>
            </a:r>
            <a:r>
              <a:rPr lang="ru-RU" sz="3200" b="1" spc="-110" dirty="0">
                <a:latin typeface="+mn-lt"/>
              </a:rPr>
              <a:t>или</a:t>
            </a:r>
            <a:r>
              <a:rPr lang="ru-RU" sz="3200" b="1" dirty="0">
                <a:latin typeface="+mn-lt"/>
              </a:rPr>
              <a:t> в </a:t>
            </a:r>
            <a:r>
              <a:rPr lang="ru-RU" sz="3200" b="1" spc="-110" dirty="0">
                <a:latin typeface="+mn-lt"/>
              </a:rPr>
              <a:t>сухих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-120" dirty="0">
                <a:latin typeface="+mn-lt"/>
              </a:rPr>
              <a:t>сосновых</a:t>
            </a:r>
            <a:r>
              <a:rPr lang="ru-RU" sz="3200" b="1" dirty="0">
                <a:latin typeface="+mn-lt"/>
              </a:rPr>
              <a:t> лесах на песчаных  почвах;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+mn-lt"/>
              </a:rPr>
              <a:t>-  </a:t>
            </a:r>
            <a:r>
              <a:rPr lang="ru-RU" sz="3200" b="1" spc="-110" dirty="0">
                <a:latin typeface="+mn-lt"/>
              </a:rPr>
              <a:t>после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-130" dirty="0">
                <a:latin typeface="+mn-lt"/>
              </a:rPr>
              <a:t>возвращения</a:t>
            </a:r>
            <a:r>
              <a:rPr lang="ru-RU" sz="3200" b="1" dirty="0">
                <a:latin typeface="+mn-lt"/>
              </a:rPr>
              <a:t> из </a:t>
            </a:r>
            <a:r>
              <a:rPr lang="ru-RU" sz="3200" b="1" spc="-110" dirty="0">
                <a:latin typeface="+mn-lt"/>
              </a:rPr>
              <a:t>леса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-110" dirty="0">
                <a:latin typeface="+mn-lt"/>
              </a:rPr>
              <a:t>или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-110" dirty="0">
                <a:latin typeface="+mn-lt"/>
              </a:rPr>
              <a:t>перед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-110" dirty="0">
                <a:latin typeface="+mn-lt"/>
              </a:rPr>
              <a:t>ночевкой</a:t>
            </a:r>
            <a:r>
              <a:rPr lang="ru-RU" sz="3200" b="1" spc="-120" dirty="0">
                <a:latin typeface="+mn-lt"/>
              </a:rPr>
              <a:t> </a:t>
            </a:r>
            <a:r>
              <a:rPr lang="ru-RU" sz="3200" b="1" dirty="0">
                <a:latin typeface="+mn-lt"/>
              </a:rPr>
              <a:t>снять одежду, тщательно осмотреть тело и одежду;</a:t>
            </a:r>
            <a:endParaRPr lang="ru-RU" sz="3200" b="1" dirty="0">
              <a:latin typeface="+mn-lt"/>
            </a:endParaRPr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2F6D139-C9B5-4964-BC8D-6D22C5222386}" type="slidenum">
              <a:rPr lang="ru-RU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  <p:transition spd="slow" advClick="0" advTm="30000">
    <p:push dir="r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651EB305-6714-48D7-BC66-4E2C31A20A65}" type="slidenum">
              <a:rPr lang="ru-RU"/>
              <a:pPr>
                <a:defRPr/>
              </a:pPr>
              <a:t>2</a:t>
            </a:fld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95288" y="476250"/>
            <a:ext cx="8208962" cy="6186488"/>
          </a:xfrm>
          <a:prstGeom prst="rect">
            <a:avLst/>
          </a:prstGeom>
          <a:solidFill>
            <a:srgbClr val="C0E399"/>
          </a:soli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4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 </a:t>
            </a:r>
            <a:r>
              <a:rPr lang="ru-RU" sz="4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Санитарно-эпидемиологические правила</a:t>
            </a:r>
            <a:br>
              <a:rPr lang="ru-RU" sz="4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</a:br>
            <a:r>
              <a:rPr lang="ru-RU" sz="4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 СП 3.1.3.2352-08</a:t>
            </a:r>
            <a:br>
              <a:rPr lang="ru-RU" sz="4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</a:br>
            <a:r>
              <a:rPr lang="ru-RU" sz="4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«Профилактика клещевого вирусного энцефалита»</a:t>
            </a:r>
            <a:br>
              <a:rPr lang="ru-RU" sz="4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</a:br>
            <a:r>
              <a:rPr lang="ru-RU" sz="4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(утв. постановлением Главного государственного санитарного врача РФ </a:t>
            </a:r>
            <a:br>
              <a:rPr lang="ru-RU" sz="4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</a:br>
            <a:r>
              <a:rPr lang="ru-RU" sz="44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ea typeface="+mj-ea"/>
                <a:cs typeface="+mj-cs"/>
              </a:rPr>
              <a:t>от 7 марта 2008 г. №19</a:t>
            </a:r>
            <a:endParaRPr lang="ru-RU" sz="44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457200" y="1169988"/>
            <a:ext cx="8229600" cy="4524375"/>
          </a:xfrm>
          <a:prstGeom prst="rect">
            <a:avLst/>
          </a:prstGeom>
          <a:noFill/>
          <a:ln>
            <a:noFill/>
          </a:ln>
          <a:effectLst>
            <a:outerShdw dist="35921" dir="2700000" algn="ctr" rotWithShape="0">
              <a:schemeClr val="tx2"/>
            </a:outerShdw>
          </a:effectLst>
          <a:extLst>
            <a:ext uri="{909E8E84-426E-40DD-AFC4-6F175D3DCCD1}"/>
            <a:ext uri="{91240B29-F687-4F45-9708-019B960494DF}"/>
          </a:extLst>
        </p:spPr>
      </p:pic>
    </p:spTree>
  </p:cSld>
  <p:clrMapOvr>
    <a:masterClrMapping/>
  </p:clrMapOvr>
  <p:transition spd="slow" advClick="0" advTm="25000">
    <p:diamond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388" y="188913"/>
            <a:ext cx="8640762" cy="3046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+mn-lt"/>
              </a:rPr>
              <a:t>-  не  заносить в помещение свежесорванные </a:t>
            </a:r>
            <a:r>
              <a:rPr lang="ru-RU" sz="3200" b="1" spc="150" dirty="0">
                <a:latin typeface="+mn-lt"/>
              </a:rPr>
              <a:t>растения</a:t>
            </a:r>
            <a:r>
              <a:rPr lang="ru-RU" sz="3200" b="1" dirty="0">
                <a:latin typeface="+mn-lt"/>
              </a:rPr>
              <a:t>, </a:t>
            </a:r>
            <a:r>
              <a:rPr lang="ru-RU" sz="3200" b="1" spc="150" dirty="0">
                <a:latin typeface="+mn-lt"/>
              </a:rPr>
              <a:t>верхнюю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50" dirty="0">
                <a:latin typeface="+mn-lt"/>
              </a:rPr>
              <a:t>одежду</a:t>
            </a:r>
            <a:r>
              <a:rPr lang="ru-RU" sz="3200" b="1" dirty="0">
                <a:latin typeface="+mn-lt"/>
              </a:rPr>
              <a:t> и </a:t>
            </a:r>
            <a:r>
              <a:rPr lang="ru-RU" sz="3200" b="1" spc="150" dirty="0">
                <a:latin typeface="+mn-lt"/>
              </a:rPr>
              <a:t>другие</a:t>
            </a:r>
            <a:r>
              <a:rPr lang="ru-RU" sz="3200" b="1" dirty="0">
                <a:latin typeface="+mn-lt"/>
              </a:rPr>
              <a:t> предметы, на которых могут оказаться клещи;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+mn-lt"/>
              </a:rPr>
              <a:t>-  осматривать собак и других животных для обнаружения и удаления с них прицепившихся и присосавшихся клещей;</a:t>
            </a:r>
            <a:endParaRPr lang="ru-RU" sz="3200" b="1" dirty="0">
              <a:latin typeface="+mn-l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26C8BF3-10CF-487D-9C34-43B4855A59AE}" type="slidenum">
              <a:rPr lang="ru-RU"/>
              <a:pPr>
                <a:defRPr/>
              </a:pPr>
              <a:t>20</a:t>
            </a:fld>
            <a:endParaRPr lang="ru-RU"/>
          </a:p>
        </p:txBody>
      </p:sp>
    </p:spTree>
  </p:cSld>
  <p:clrMapOvr>
    <a:masterClrMapping/>
  </p:clrMapOvr>
  <p:transition spd="slow" advClick="0" advTm="20000">
    <p:push dir="r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TextBox 1"/>
          <p:cNvSpPr txBox="1">
            <a:spLocks noChangeArrowheads="1"/>
          </p:cNvSpPr>
          <p:nvPr/>
        </p:nvSpPr>
        <p:spPr bwMode="auto">
          <a:xfrm>
            <a:off x="323850" y="363538"/>
            <a:ext cx="8640763" cy="600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b="1">
                <a:solidFill>
                  <a:srgbClr val="7030A0"/>
                </a:solidFill>
                <a:latin typeface="Calibri" pitchFamily="34" charset="0"/>
              </a:rPr>
              <a:t>3.2.</a:t>
            </a:r>
            <a:r>
              <a:rPr lang="ru-RU" sz="3200" b="1">
                <a:latin typeface="Calibri" pitchFamily="34" charset="0"/>
              </a:rPr>
              <a:t> Ношение специальной  одежды ( при отсутствии специальной одежды одеваться таким образом, чтобы облегчить быстрый осмотр для обнаружения клещей: </a:t>
            </a:r>
          </a:p>
          <a:p>
            <a:pPr algn="just"/>
            <a:r>
              <a:rPr lang="ru-RU" sz="3200" b="1">
                <a:latin typeface="Calibri" pitchFamily="34" charset="0"/>
              </a:rPr>
              <a:t>-  носить однотонную и светлую одежду;</a:t>
            </a:r>
          </a:p>
          <a:p>
            <a:pPr algn="just"/>
            <a:r>
              <a:rPr lang="ru-RU" sz="3200" b="1">
                <a:latin typeface="Calibri" pitchFamily="34" charset="0"/>
              </a:rPr>
              <a:t>-  брюки заправлять в сапоги, гольфы или носки с плотной резинкой, верхнюю часть одежды -  в брюки;</a:t>
            </a:r>
          </a:p>
          <a:p>
            <a:pPr algn="just"/>
            <a:r>
              <a:rPr lang="ru-RU" sz="3200" b="1">
                <a:latin typeface="Calibri" pitchFamily="34" charset="0"/>
              </a:rPr>
              <a:t>-  манжеты рукавов должны плотно прилегать к руке;</a:t>
            </a:r>
          </a:p>
          <a:p>
            <a:pPr algn="just"/>
            <a:r>
              <a:rPr lang="ru-RU" sz="3200" b="1">
                <a:latin typeface="Calibri" pitchFamily="34" charset="0"/>
              </a:rPr>
              <a:t>-  ворот рубашки и брюки должны  не иметь застежки или иметь плотную застежку, 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E8B613D-08D4-4B79-83B0-41F30DE57736}" type="slidenum">
              <a:rPr lang="ru-RU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  <p:transition spd="slow" advClick="0" advTm="30000">
    <p:push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TextBox 1"/>
          <p:cNvSpPr txBox="1">
            <a:spLocks noChangeArrowheads="1"/>
          </p:cNvSpPr>
          <p:nvPr/>
        </p:nvSpPr>
        <p:spPr bwMode="auto">
          <a:xfrm>
            <a:off x="250825" y="188913"/>
            <a:ext cx="8642350" cy="2062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sz="3200" b="1">
                <a:latin typeface="Calibri" pitchFamily="34" charset="0"/>
              </a:rPr>
              <a:t>под которую не может проползти клещ;</a:t>
            </a:r>
          </a:p>
          <a:p>
            <a:pPr algn="just"/>
            <a:r>
              <a:rPr lang="ru-RU" sz="3200" b="1">
                <a:latin typeface="Calibri" pitchFamily="34" charset="0"/>
              </a:rPr>
              <a:t>-  на голову надевать капюшон, пришитый к рубашке, куртке или заправлять волосы под косынку,  шапку).</a:t>
            </a: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CAC0F099-5FAE-4C7D-98FB-F7BC53929E7C}" type="slidenum">
              <a:rPr lang="ru-RU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  <p:transition spd="slow" advClick="0" advTm="15000">
    <p:push dir="r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179388" y="200025"/>
            <a:ext cx="8713787" cy="501650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7030A0"/>
                </a:solidFill>
                <a:latin typeface="+mn-lt"/>
              </a:rPr>
              <a:t>3.3.</a:t>
            </a:r>
            <a:r>
              <a:rPr lang="ru-RU" sz="3200" b="1" dirty="0">
                <a:latin typeface="+mn-lt"/>
              </a:rPr>
              <a:t> Применение специальных химических  средств индивидуальной защиты от клещей: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+mn-lt"/>
              </a:rPr>
              <a:t>а</a:t>
            </a:r>
            <a:r>
              <a:rPr lang="ru-RU" sz="3200" b="1" dirty="0">
                <a:latin typeface="+mn-lt"/>
              </a:rPr>
              <a:t>карицидных  средств (предназначены для </a:t>
            </a:r>
            <a:r>
              <a:rPr lang="ru-RU" sz="3200" b="1" spc="150" dirty="0">
                <a:latin typeface="+mn-lt"/>
              </a:rPr>
              <a:t>обработки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50" dirty="0">
                <a:latin typeface="+mn-lt"/>
              </a:rPr>
              <a:t>верхней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50" dirty="0">
                <a:latin typeface="+mn-lt"/>
              </a:rPr>
              <a:t>одежды</a:t>
            </a:r>
            <a:r>
              <a:rPr lang="ru-RU" sz="3200" b="1" dirty="0">
                <a:latin typeface="+mn-lt"/>
              </a:rPr>
              <a:t>, </a:t>
            </a:r>
            <a:r>
              <a:rPr lang="ru-RU" sz="3200" b="1" spc="130" dirty="0">
                <a:latin typeface="+mn-lt"/>
              </a:rPr>
              <a:t>применение</a:t>
            </a:r>
            <a:r>
              <a:rPr lang="ru-RU" sz="3200" b="1" dirty="0">
                <a:latin typeface="+mn-lt"/>
              </a:rPr>
              <a:t> на 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120" dirty="0">
                <a:latin typeface="+mn-lt"/>
              </a:rPr>
              <a:t>к</a:t>
            </a:r>
            <a:r>
              <a:rPr lang="ru-RU" sz="3200" b="1" spc="120" dirty="0">
                <a:latin typeface="+mn-lt"/>
              </a:rPr>
              <a:t>ожу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30" dirty="0">
                <a:latin typeface="+mn-lt"/>
              </a:rPr>
              <a:t>недопустимо</a:t>
            </a:r>
            <a:r>
              <a:rPr lang="ru-RU" sz="3200" b="1" dirty="0">
                <a:latin typeface="+mn-lt"/>
              </a:rPr>
              <a:t>) и </a:t>
            </a:r>
            <a:r>
              <a:rPr lang="ru-RU" sz="3200" b="1" spc="140" dirty="0">
                <a:latin typeface="+mn-lt"/>
              </a:rPr>
              <a:t>репеллентных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20" dirty="0">
                <a:latin typeface="+mn-lt"/>
              </a:rPr>
              <a:t>средств</a:t>
            </a: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+mn-lt"/>
              </a:rPr>
              <a:t> (</a:t>
            </a:r>
            <a:r>
              <a:rPr lang="ru-RU" sz="3200" b="1" spc="140" dirty="0">
                <a:latin typeface="+mn-lt"/>
              </a:rPr>
              <a:t>предназначены</a:t>
            </a:r>
            <a:r>
              <a:rPr lang="ru-RU" sz="3200" b="1" dirty="0">
                <a:latin typeface="+mn-lt"/>
              </a:rPr>
              <a:t> для </a:t>
            </a:r>
            <a:r>
              <a:rPr lang="ru-RU" sz="3200" b="1" spc="140" dirty="0">
                <a:latin typeface="+mn-lt"/>
              </a:rPr>
              <a:t>обработки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40" dirty="0">
                <a:latin typeface="+mn-lt"/>
              </a:rPr>
              <a:t>верхней</a:t>
            </a:r>
            <a:r>
              <a:rPr lang="ru-RU" sz="3200" b="1" dirty="0">
                <a:latin typeface="+mn-lt"/>
              </a:rPr>
              <a:t> одежды, применение на кожу возможно для </a:t>
            </a:r>
            <a:r>
              <a:rPr lang="ru-RU" sz="3200" b="1" spc="120" dirty="0">
                <a:latin typeface="+mn-lt"/>
              </a:rPr>
              <a:t>защиты</a:t>
            </a:r>
            <a:r>
              <a:rPr lang="ru-RU" sz="3200" b="1" dirty="0">
                <a:latin typeface="+mn-lt"/>
              </a:rPr>
              <a:t> от </a:t>
            </a:r>
            <a:r>
              <a:rPr lang="ru-RU" sz="3200" b="1" spc="180" dirty="0">
                <a:latin typeface="+mn-lt"/>
              </a:rPr>
              <a:t>кровососущих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80" dirty="0">
                <a:latin typeface="+mn-lt"/>
              </a:rPr>
              <a:t>двукрылых</a:t>
            </a:r>
            <a:r>
              <a:rPr lang="ru-RU" sz="3200" b="1" dirty="0">
                <a:latin typeface="+mn-lt"/>
              </a:rPr>
              <a:t>). Применять средства необходимо в </a:t>
            </a:r>
            <a:r>
              <a:rPr lang="ru-RU" sz="3200" b="1" spc="-110" dirty="0">
                <a:latin typeface="+mn-lt"/>
              </a:rPr>
              <a:t>соответствии</a:t>
            </a:r>
            <a:r>
              <a:rPr lang="ru-RU" sz="3200" b="1" dirty="0">
                <a:latin typeface="+mn-lt"/>
              </a:rPr>
              <a:t> прилагаемой инструкцией.</a:t>
            </a:r>
            <a:endParaRPr lang="ru-RU" sz="3200" b="1" dirty="0">
              <a:latin typeface="+mn-l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9482CB7-C819-441E-9846-46E4F6F947B6}" type="slidenum">
              <a:rPr lang="ru-RU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  <p:transition spd="slow" advClick="0" advTm="30000">
    <p:push dir="r"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825" y="260350"/>
            <a:ext cx="8642350" cy="2554288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  <a:latin typeface="+mn-lt"/>
              </a:rPr>
              <a:t>4.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80" dirty="0">
                <a:latin typeface="+mn-lt"/>
              </a:rPr>
              <a:t>Уничтожение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80" dirty="0">
                <a:latin typeface="+mn-lt"/>
              </a:rPr>
              <a:t>клещей</a:t>
            </a:r>
            <a:r>
              <a:rPr lang="ru-RU" sz="3200" b="1" dirty="0">
                <a:latin typeface="+mn-lt"/>
              </a:rPr>
              <a:t> в </a:t>
            </a:r>
            <a:r>
              <a:rPr lang="ru-RU" sz="3200" b="1" spc="200" dirty="0">
                <a:latin typeface="+mn-lt"/>
              </a:rPr>
              <a:t>природных</a:t>
            </a:r>
            <a:r>
              <a:rPr lang="ru-RU" sz="3200" b="1" dirty="0">
                <a:latin typeface="+mn-lt"/>
              </a:rPr>
              <a:t> биотопах с помощью акарицидных средств проводят по эпидемиологическим показаниям на участках высокого риска заражения людей клещевым энцефалитом.</a:t>
            </a:r>
            <a:endParaRPr lang="ru-RU" sz="3200" b="1" dirty="0">
              <a:latin typeface="+mn-l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34CBF3DF-F857-4AC3-AF45-DCE8F9131FD8}" type="slidenum">
              <a:rPr lang="ru-RU"/>
              <a:pPr>
                <a:defRPr/>
              </a:pPr>
              <a:t>24</a:t>
            </a:fld>
            <a:endParaRPr lang="ru-RU"/>
          </a:p>
        </p:txBody>
      </p:sp>
    </p:spTree>
  </p:cSld>
  <p:clrMapOvr>
    <a:masterClrMapping/>
  </p:clrMapOvr>
  <p:transition spd="slow" advClick="0" advTm="20000">
    <p:push dir="r"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850" y="333375"/>
            <a:ext cx="8569325" cy="55086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7030A0"/>
                </a:solidFill>
                <a:latin typeface="+mn-lt"/>
              </a:rPr>
              <a:t>4.1.</a:t>
            </a:r>
            <a:r>
              <a:rPr lang="ru-RU" sz="3200" b="1" dirty="0">
                <a:latin typeface="+mn-lt"/>
              </a:rPr>
              <a:t> Акарицидом обрабатывают наиболее часто посещаемые населением участки территории (места массового отдыха, летние оздоровительные лагеря и детские образовательные организации, прилегающие к ним территории не менее 50 м, базы отдыха,  кладбища,  садовые участки, и т.д.). Мероприятия по уничтожению клещей проводят в соответствии с общими  </a:t>
            </a:r>
            <a:r>
              <a:rPr lang="ru-RU" sz="3200" b="1" spc="-180" dirty="0">
                <a:latin typeface="+mn-lt"/>
              </a:rPr>
              <a:t>требованиями</a:t>
            </a:r>
            <a:r>
              <a:rPr lang="ru-RU" sz="3200" b="1" dirty="0">
                <a:latin typeface="+mn-lt"/>
              </a:rPr>
              <a:t> к проведению дезинсекционных мероприятий. </a:t>
            </a:r>
            <a:endParaRPr lang="ru-RU" sz="3200" b="1" dirty="0">
              <a:latin typeface="+mn-l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867A1DE-84F7-4459-8E2D-FF603BFC18BA}" type="slidenum">
              <a:rPr lang="ru-RU"/>
              <a:pPr>
                <a:defRPr/>
              </a:pPr>
              <a:t>25</a:t>
            </a:fld>
            <a:endParaRPr lang="ru-RU"/>
          </a:p>
        </p:txBody>
      </p:sp>
    </p:spTree>
  </p:cSld>
  <p:clrMapOvr>
    <a:masterClrMapping/>
  </p:clrMapOvr>
  <p:transition spd="slow" advClick="0" advTm="30000">
    <p:push dir="r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850" y="387350"/>
            <a:ext cx="8569325" cy="30464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spc="180" dirty="0">
                <a:latin typeface="+mn-lt"/>
              </a:rPr>
              <a:t>Допускается использование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200" dirty="0">
                <a:latin typeface="+mn-lt"/>
              </a:rPr>
              <a:t>средств</a:t>
            </a:r>
            <a:r>
              <a:rPr lang="ru-RU" sz="3200" b="1" dirty="0">
                <a:latin typeface="+mn-lt"/>
              </a:rPr>
              <a:t>, разрешенных к применению с этой целью в установленном порядке. Применение средств </a:t>
            </a:r>
            <a:r>
              <a:rPr lang="ru-RU" sz="3200" b="1" spc="-140" dirty="0">
                <a:latin typeface="+mn-lt"/>
              </a:rPr>
              <a:t>осуществляется</a:t>
            </a:r>
            <a:r>
              <a:rPr lang="ru-RU" sz="3200" b="1" dirty="0">
                <a:latin typeface="+mn-lt"/>
              </a:rPr>
              <a:t> в соответствии с </a:t>
            </a:r>
            <a:r>
              <a:rPr lang="ru-RU" sz="3200" b="1" dirty="0">
                <a:latin typeface="+mn-lt"/>
              </a:rPr>
              <a:t>действующими </a:t>
            </a:r>
            <a:r>
              <a:rPr lang="ru-RU" sz="3200" b="1" spc="-130" dirty="0">
                <a:latin typeface="+mn-lt"/>
              </a:rPr>
              <a:t>методическими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dirty="0">
                <a:latin typeface="+mn-lt"/>
              </a:rPr>
              <a:t>документами </a:t>
            </a:r>
            <a:r>
              <a:rPr lang="ru-RU" sz="3200" b="1" dirty="0">
                <a:latin typeface="+mn-lt"/>
              </a:rPr>
              <a:t>(инструкциями </a:t>
            </a:r>
            <a:endParaRPr lang="ru-RU" sz="3200" b="1" dirty="0">
              <a:latin typeface="+mn-lt"/>
            </a:endParaRPr>
          </a:p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+mn-lt"/>
              </a:rPr>
              <a:t>по применению).</a:t>
            </a:r>
            <a:endParaRPr lang="ru-RU" sz="3200" b="1" dirty="0">
              <a:latin typeface="+mn-lt"/>
            </a:endParaRP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ABD982C-505D-464E-AE97-EEC800A709CB}" type="slidenum">
              <a:rPr lang="ru-RU"/>
              <a:pPr>
                <a:defRPr/>
              </a:pPr>
              <a:t>26</a:t>
            </a:fld>
            <a:endParaRPr lang="ru-RU"/>
          </a:p>
        </p:txBody>
      </p:sp>
    </p:spTree>
  </p:cSld>
  <p:clrMapOvr>
    <a:masterClrMapping/>
  </p:clrMapOvr>
  <p:transition spd="slow" advClick="0" advTm="18000">
    <p:push dir="r"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825" y="260350"/>
            <a:ext cx="8569325" cy="2062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7030A0"/>
                </a:solidFill>
                <a:latin typeface="+mn-lt"/>
              </a:rPr>
              <a:t>4.2.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-130" dirty="0">
                <a:latin typeface="+mn-lt"/>
              </a:rPr>
              <a:t>После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-130" dirty="0">
                <a:latin typeface="+mn-lt"/>
              </a:rPr>
              <a:t>проведения</a:t>
            </a:r>
            <a:r>
              <a:rPr lang="ru-RU" sz="3200" b="1" dirty="0">
                <a:latin typeface="+mn-lt"/>
              </a:rPr>
              <a:t> акарицидных обработок </a:t>
            </a:r>
            <a:r>
              <a:rPr lang="ru-RU" sz="3200" b="1" spc="-120" dirty="0">
                <a:latin typeface="+mn-lt"/>
              </a:rPr>
              <a:t>регулярно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-120" dirty="0">
                <a:latin typeface="+mn-lt"/>
              </a:rPr>
              <a:t>проводят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-120" dirty="0">
                <a:latin typeface="+mn-lt"/>
              </a:rPr>
              <a:t>контроль</a:t>
            </a:r>
            <a:r>
              <a:rPr lang="ru-RU" sz="3200" b="1" dirty="0">
                <a:latin typeface="+mn-lt"/>
              </a:rPr>
              <a:t> их эффективности. </a:t>
            </a:r>
            <a:r>
              <a:rPr lang="ru-RU" sz="3200" b="1" spc="150" dirty="0">
                <a:latin typeface="+mn-lt"/>
              </a:rPr>
              <a:t>Эффективность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20" dirty="0">
                <a:latin typeface="+mn-lt"/>
              </a:rPr>
              <a:t>обработки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20" dirty="0">
                <a:latin typeface="+mn-lt"/>
              </a:rPr>
              <a:t>должна быть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10" dirty="0">
                <a:latin typeface="+mn-lt"/>
              </a:rPr>
              <a:t>не</a:t>
            </a:r>
            <a:r>
              <a:rPr lang="ru-RU" sz="3200" b="1" dirty="0">
                <a:latin typeface="+mn-lt"/>
              </a:rPr>
              <a:t> менее 95%. </a:t>
            </a:r>
            <a:endParaRPr lang="ru-RU" sz="3200" b="1" dirty="0">
              <a:latin typeface="+mn-l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49F0DF8-B714-4ADF-8400-116E6D6CF10E}" type="slidenum">
              <a:rPr lang="ru-RU"/>
              <a:pPr>
                <a:defRPr/>
              </a:pPr>
              <a:t>27</a:t>
            </a:fld>
            <a:endParaRPr lang="ru-RU"/>
          </a:p>
        </p:txBody>
      </p:sp>
    </p:spTree>
  </p:cSld>
  <p:clrMapOvr>
    <a:masterClrMapping/>
  </p:clrMapOvr>
  <p:transition spd="slow" advClick="0" advTm="12000">
    <p:push dir="r"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850" y="188913"/>
            <a:ext cx="8496300" cy="304641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  <a:latin typeface="+mn-lt"/>
              </a:rPr>
              <a:t>5. </a:t>
            </a:r>
            <a:r>
              <a:rPr lang="ru-RU" sz="3200" b="1" dirty="0">
                <a:latin typeface="+mn-lt"/>
              </a:rPr>
              <a:t>Экологически безопасное преобразование окружающей среды направлено на создание неблагоприятных  условий для развития клещей, в том числе на снижение численности мелких и </a:t>
            </a:r>
            <a:r>
              <a:rPr lang="ru-RU" sz="3200" b="1" spc="120" dirty="0">
                <a:latin typeface="+mn-lt"/>
              </a:rPr>
              <a:t>средних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60" dirty="0">
                <a:latin typeface="+mn-lt"/>
              </a:rPr>
              <a:t>млекопитающих</a:t>
            </a:r>
            <a:r>
              <a:rPr lang="ru-RU" sz="3200" b="1" dirty="0">
                <a:latin typeface="+mn-lt"/>
              </a:rPr>
              <a:t> – </a:t>
            </a:r>
            <a:r>
              <a:rPr lang="ru-RU" sz="3200" b="1" spc="180" dirty="0">
                <a:latin typeface="+mn-lt"/>
              </a:rPr>
              <a:t>прокормителей </a:t>
            </a:r>
            <a:r>
              <a:rPr lang="ru-RU" sz="3200" b="1" dirty="0">
                <a:latin typeface="+mn-lt"/>
              </a:rPr>
              <a:t>клещей.</a:t>
            </a:r>
            <a:endParaRPr lang="ru-RU" sz="3200" b="1" dirty="0">
              <a:latin typeface="+mn-l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FE9B9A2-9EB6-47EE-8B0C-02C01843B05A}" type="slidenum">
              <a:rPr lang="ru-RU"/>
              <a:pPr>
                <a:defRPr/>
              </a:pPr>
              <a:t>28</a:t>
            </a:fld>
            <a:endParaRPr lang="ru-RU"/>
          </a:p>
        </p:txBody>
      </p:sp>
    </p:spTree>
  </p:cSld>
  <p:clrMapOvr>
    <a:masterClrMapping/>
  </p:clrMapOvr>
  <p:transition spd="slow" advClick="0" advTm="22000">
    <p:push dir="r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0825" y="306388"/>
            <a:ext cx="8647113" cy="6494462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7030A0"/>
                </a:solidFill>
                <a:latin typeface="+mn-lt"/>
              </a:rPr>
              <a:t>5.1.</a:t>
            </a:r>
            <a:r>
              <a:rPr lang="ru-RU" sz="3200" b="1" dirty="0">
                <a:latin typeface="+mn-lt"/>
              </a:rPr>
              <a:t> Необходимо проводить благоустройство </a:t>
            </a:r>
            <a:r>
              <a:rPr lang="ru-RU" sz="3200" b="1" spc="-120" dirty="0">
                <a:latin typeface="+mn-lt"/>
              </a:rPr>
              <a:t>лесных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-120" dirty="0">
                <a:latin typeface="+mn-lt"/>
              </a:rPr>
              <a:t>массивов</a:t>
            </a:r>
            <a:r>
              <a:rPr lang="ru-RU" sz="3200" b="1" dirty="0">
                <a:latin typeface="+mn-lt"/>
              </a:rPr>
              <a:t>, в </a:t>
            </a:r>
            <a:r>
              <a:rPr lang="ru-RU" sz="3200" b="1" spc="-120" dirty="0">
                <a:latin typeface="+mn-lt"/>
              </a:rPr>
              <a:t>том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-120" dirty="0">
                <a:latin typeface="+mn-lt"/>
              </a:rPr>
              <a:t>числе</a:t>
            </a:r>
            <a:r>
              <a:rPr lang="ru-RU" sz="3200" b="1" dirty="0">
                <a:latin typeface="+mn-lt"/>
              </a:rPr>
              <a:t> санитарные рубки и </a:t>
            </a:r>
            <a:r>
              <a:rPr lang="ru-RU" sz="3200" b="1" spc="-130" dirty="0">
                <a:latin typeface="+mn-lt"/>
              </a:rPr>
              <a:t>удаление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-130" dirty="0">
                <a:latin typeface="+mn-lt"/>
              </a:rPr>
              <a:t>сухостоя</a:t>
            </a:r>
            <a:r>
              <a:rPr lang="ru-RU" sz="3200" b="1" dirty="0">
                <a:latin typeface="+mn-lt"/>
              </a:rPr>
              <a:t>, </a:t>
            </a:r>
            <a:r>
              <a:rPr lang="ru-RU" sz="3200" b="1" spc="-160" dirty="0">
                <a:latin typeface="+mn-lt"/>
              </a:rPr>
              <a:t>валежника</a:t>
            </a:r>
            <a:r>
              <a:rPr lang="ru-RU" sz="3200" b="1" dirty="0">
                <a:latin typeface="+mn-lt"/>
              </a:rPr>
              <a:t> и прошлогодней </a:t>
            </a:r>
            <a:r>
              <a:rPr lang="ru-RU" sz="3200" b="1" spc="-120" dirty="0">
                <a:latin typeface="+mn-lt"/>
              </a:rPr>
              <a:t>травы</a:t>
            </a:r>
            <a:r>
              <a:rPr lang="ru-RU" sz="3200" b="1" dirty="0">
                <a:latin typeface="+mn-lt"/>
              </a:rPr>
              <a:t>, </a:t>
            </a:r>
            <a:r>
              <a:rPr lang="ru-RU" sz="3200" b="1" spc="-120" dirty="0">
                <a:latin typeface="+mn-lt"/>
              </a:rPr>
              <a:t>разреживание </a:t>
            </a:r>
            <a:r>
              <a:rPr lang="ru-RU" sz="3200" b="1" dirty="0">
                <a:latin typeface="+mn-lt"/>
              </a:rPr>
              <a:t>кустарника, </a:t>
            </a:r>
            <a:r>
              <a:rPr lang="ru-RU" sz="3200" b="1" dirty="0">
                <a:latin typeface="+mn-lt"/>
              </a:rPr>
              <a:t>у</a:t>
            </a:r>
            <a:r>
              <a:rPr lang="ru-RU" sz="3200" b="1" dirty="0">
                <a:latin typeface="+mn-lt"/>
              </a:rPr>
              <a:t>ничтожение свалок бытового и лесного мусора. Участки </a:t>
            </a:r>
            <a:r>
              <a:rPr lang="ru-RU" sz="3200" b="1" spc="-140" dirty="0">
                <a:latin typeface="+mn-lt"/>
              </a:rPr>
              <a:t>территории</a:t>
            </a:r>
            <a:r>
              <a:rPr lang="ru-RU" sz="3200" b="1" dirty="0">
                <a:latin typeface="+mn-lt"/>
              </a:rPr>
              <a:t>, </a:t>
            </a:r>
            <a:r>
              <a:rPr lang="ru-RU" sz="3200" b="1" spc="-140" dirty="0">
                <a:latin typeface="+mn-lt"/>
              </a:rPr>
              <a:t>наиболее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-140" dirty="0">
                <a:latin typeface="+mn-lt"/>
              </a:rPr>
              <a:t>часто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-150" dirty="0">
                <a:latin typeface="+mn-lt"/>
              </a:rPr>
              <a:t>посещаемые</a:t>
            </a:r>
            <a:r>
              <a:rPr lang="ru-RU" sz="3200" b="1" spc="-120" dirty="0">
                <a:latin typeface="+mn-lt"/>
              </a:rPr>
              <a:t>  </a:t>
            </a:r>
            <a:r>
              <a:rPr lang="ru-RU" sz="3200" b="1" spc="-140" dirty="0">
                <a:latin typeface="+mn-lt"/>
              </a:rPr>
              <a:t>людьми.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-160" dirty="0">
                <a:latin typeface="+mn-lt"/>
              </a:rPr>
              <a:t>Необходимо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-140" dirty="0">
                <a:latin typeface="+mn-lt"/>
              </a:rPr>
              <a:t>оградить</a:t>
            </a:r>
            <a:r>
              <a:rPr lang="ru-RU" sz="3200" b="1" dirty="0">
                <a:latin typeface="+mn-lt"/>
              </a:rPr>
              <a:t> от </a:t>
            </a:r>
            <a:r>
              <a:rPr lang="ru-RU" sz="3200" b="1" spc="-180" dirty="0">
                <a:latin typeface="+mn-lt"/>
              </a:rPr>
              <a:t>проникновения домашних</a:t>
            </a:r>
            <a:r>
              <a:rPr lang="ru-RU" sz="3200" b="1" dirty="0">
                <a:latin typeface="+mn-lt"/>
              </a:rPr>
              <a:t> и </a:t>
            </a:r>
            <a:r>
              <a:rPr lang="ru-RU" sz="3200" b="1" spc="-120" dirty="0">
                <a:latin typeface="+mn-lt"/>
              </a:rPr>
              <a:t>диких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-130" dirty="0">
                <a:latin typeface="+mn-lt"/>
              </a:rPr>
              <a:t>животных</a:t>
            </a:r>
            <a:r>
              <a:rPr lang="ru-RU" sz="3200" b="1" dirty="0">
                <a:latin typeface="+mn-lt"/>
              </a:rPr>
              <a:t>, </a:t>
            </a:r>
            <a:r>
              <a:rPr lang="ru-RU" sz="3200" b="1" spc="-160" dirty="0">
                <a:latin typeface="+mn-lt"/>
              </a:rPr>
              <a:t>которые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-160" dirty="0">
                <a:latin typeface="+mn-lt"/>
              </a:rPr>
              <a:t>могут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-120" dirty="0">
                <a:latin typeface="+mn-lt"/>
              </a:rPr>
              <a:t>занести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-120" dirty="0">
                <a:latin typeface="+mn-lt"/>
              </a:rPr>
              <a:t>клещей</a:t>
            </a:r>
            <a:r>
              <a:rPr lang="ru-RU" sz="3200" b="1" dirty="0">
                <a:latin typeface="+mn-lt"/>
              </a:rPr>
              <a:t>. </a:t>
            </a:r>
            <a:r>
              <a:rPr lang="ru-RU" sz="3200" b="1" spc="-150" dirty="0">
                <a:latin typeface="+mn-lt"/>
              </a:rPr>
              <a:t>Особое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-130" dirty="0">
                <a:latin typeface="+mn-lt"/>
              </a:rPr>
              <a:t>внимание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-130" dirty="0">
                <a:latin typeface="+mn-lt"/>
              </a:rPr>
              <a:t>необходимо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-150" dirty="0">
                <a:latin typeface="+mn-lt"/>
              </a:rPr>
              <a:t>уделять </a:t>
            </a:r>
            <a:r>
              <a:rPr lang="ru-RU" sz="3200" b="1" dirty="0">
                <a:latin typeface="+mn-lt"/>
              </a:rPr>
              <a:t>парковым дорожкам, детским площадкам, кладбищам и другим местам массового пребывания людей, </a:t>
            </a:r>
            <a:r>
              <a:rPr lang="ru-RU" sz="3200" b="1" spc="120" dirty="0">
                <a:latin typeface="+mn-lt"/>
              </a:rPr>
              <a:t>где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20" dirty="0">
                <a:latin typeface="+mn-lt"/>
              </a:rPr>
              <a:t>травяная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50" dirty="0">
                <a:latin typeface="+mn-lt"/>
              </a:rPr>
              <a:t>растительность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30" dirty="0">
                <a:latin typeface="+mn-lt"/>
              </a:rPr>
              <a:t>должна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20" dirty="0">
                <a:latin typeface="+mn-lt"/>
              </a:rPr>
              <a:t>быть </a:t>
            </a:r>
            <a:r>
              <a:rPr lang="ru-RU" sz="3200" b="1" dirty="0">
                <a:latin typeface="+mn-lt"/>
              </a:rPr>
              <a:t>скошена.</a:t>
            </a:r>
            <a:endParaRPr lang="ru-RU" sz="3200" b="1" dirty="0">
              <a:latin typeface="+mn-l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DA218BB-1069-45B5-B6A9-A7AC8F40EA98}" type="slidenum">
              <a:rPr lang="ru-RU"/>
              <a:pPr>
                <a:defRPr/>
              </a:pPr>
              <a:t>29</a:t>
            </a:fld>
            <a:endParaRPr lang="ru-RU"/>
          </a:p>
        </p:txBody>
      </p:sp>
    </p:spTree>
  </p:cSld>
  <p:clrMapOvr>
    <a:masterClrMapping/>
  </p:clrMapOvr>
  <p:transition spd="slow" advClick="0" advTm="30000">
    <p:push dir="r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8938" y="28575"/>
            <a:ext cx="8280400" cy="646113"/>
          </a:xfrm>
          <a:prstGeom prst="rect">
            <a:avLst/>
          </a:prstGeom>
          <a:gradFill flip="none" rotWithShape="1">
            <a:gsLst>
              <a:gs pos="0">
                <a:srgbClr val="92D050"/>
              </a:gs>
              <a:gs pos="22000">
                <a:srgbClr val="92D050"/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shape">
              <a:fillToRect l="50000" t="50000" r="50000" b="50000"/>
            </a:path>
            <a:tileRect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b="1" i="1" u="sng" spc="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Общие положения:</a:t>
            </a:r>
            <a:endParaRPr lang="ru-RU" sz="3600" b="1" i="1" u="sng" spc="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88938" y="674688"/>
            <a:ext cx="8424862" cy="6002337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+mn-lt"/>
              </a:rPr>
              <a:t>1. Клещевой вирусный энцефалит (далее – КВЭ) является природно-очаговой острой вирусной инфекционной болезнью с трансмиссивным механизмом передачи </a:t>
            </a:r>
            <a:r>
              <a:rPr lang="ru-RU" sz="3200" b="1" spc="-110" dirty="0">
                <a:latin typeface="+mn-lt"/>
              </a:rPr>
              <a:t>возбудителя</a:t>
            </a:r>
            <a:r>
              <a:rPr lang="ru-RU" sz="3200" b="1" dirty="0">
                <a:latin typeface="+mn-lt"/>
              </a:rPr>
              <a:t>. </a:t>
            </a:r>
            <a:r>
              <a:rPr lang="ru-RU" sz="3200" b="1" spc="-110" dirty="0">
                <a:latin typeface="+mn-lt"/>
              </a:rPr>
              <a:t>Характеризуется</a:t>
            </a:r>
            <a:r>
              <a:rPr lang="ru-RU" sz="3200" b="1" dirty="0">
                <a:latin typeface="+mn-lt"/>
              </a:rPr>
              <a:t>  поражением центральной нервной системы, отличается полиморфизмом клинических проявлений и тяжестью течения. Последствия заболевания разнообразны – от полного выздоровления до нарушений здоровья, приводящих к инвалидности и смерти.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ru-RU" sz="3200" b="1" dirty="0">
              <a:latin typeface="+mn-l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CB1FD49-A7A2-4ED7-87D3-BC8805C277A4}" type="slidenum">
              <a:rPr lang="ru-RU"/>
              <a:pPr>
                <a:defRPr/>
              </a:pPr>
              <a:t>3</a:t>
            </a:fld>
            <a:endParaRPr lang="ru-RU"/>
          </a:p>
        </p:txBody>
      </p:sp>
    </p:spTree>
  </p:cSld>
  <p:clrMapOvr>
    <a:masterClrMapping/>
  </p:clrMapOvr>
  <p:transition spd="slow" advClick="0" advTm="30000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850" y="333375"/>
            <a:ext cx="8424863" cy="2062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7030A0"/>
                </a:solidFill>
                <a:latin typeface="+mn-lt"/>
              </a:rPr>
              <a:t>5.2.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50" dirty="0">
                <a:latin typeface="+mn-lt"/>
              </a:rPr>
              <a:t>Оздоровительные</a:t>
            </a:r>
            <a:r>
              <a:rPr lang="ru-RU" sz="3200" b="1" dirty="0">
                <a:latin typeface="+mn-lt"/>
              </a:rPr>
              <a:t> (</a:t>
            </a:r>
            <a:r>
              <a:rPr lang="ru-RU" sz="3200" b="1" spc="120" dirty="0">
                <a:latin typeface="+mn-lt"/>
              </a:rPr>
              <a:t>особенно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20" dirty="0">
                <a:latin typeface="+mn-lt"/>
              </a:rPr>
              <a:t>детские</a:t>
            </a:r>
            <a:r>
              <a:rPr lang="ru-RU" sz="3200" b="1" dirty="0">
                <a:latin typeface="+mn-lt"/>
              </a:rPr>
              <a:t>) организации следует размещать на участках, где зарегистрировано отсутствие или низкая численность клещей. </a:t>
            </a:r>
            <a:endParaRPr lang="ru-RU" sz="3200" b="1" dirty="0">
              <a:latin typeface="+mn-l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1F4D8F8-373C-472C-80BB-26B9BF926D49}" type="slidenum">
              <a:rPr lang="ru-RU"/>
              <a:pPr>
                <a:defRPr/>
              </a:pPr>
              <a:t>30</a:t>
            </a:fld>
            <a:endParaRPr lang="ru-RU"/>
          </a:p>
        </p:txBody>
      </p:sp>
    </p:spTree>
  </p:cSld>
  <p:clrMapOvr>
    <a:masterClrMapping/>
  </p:clrMapOvr>
  <p:transition spd="slow" advClick="0" advTm="15000">
    <p:push dir="r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23850" y="333375"/>
            <a:ext cx="8569325" cy="206216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rgbClr val="FF0000"/>
                </a:solidFill>
                <a:latin typeface="+mn-lt"/>
              </a:rPr>
              <a:t>6.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-140" dirty="0">
                <a:latin typeface="+mn-lt"/>
              </a:rPr>
              <a:t>Дератизационные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-140" dirty="0">
                <a:latin typeface="+mn-lt"/>
              </a:rPr>
              <a:t>мероприятия</a:t>
            </a:r>
            <a:r>
              <a:rPr lang="ru-RU" sz="3200" b="1" spc="160" dirty="0">
                <a:latin typeface="+mn-lt"/>
              </a:rPr>
              <a:t> </a:t>
            </a:r>
            <a:r>
              <a:rPr lang="ru-RU" sz="3200" b="1" dirty="0">
                <a:latin typeface="+mn-lt"/>
              </a:rPr>
              <a:t>направлены на уменьшение численности прокормителей клещей (диких грызунов) и проводятся на расчищенных территориях осенью и весной.</a:t>
            </a:r>
            <a:endParaRPr lang="ru-RU" sz="3200" b="1" dirty="0">
              <a:latin typeface="+mn-lt"/>
            </a:endParaRPr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EC1943A2-F6CC-44B1-8FC0-175CD753D662}" type="slidenum">
              <a:rPr lang="ru-RU"/>
              <a:pPr>
                <a:defRPr/>
              </a:pPr>
              <a:t>31</a:t>
            </a:fld>
            <a:endParaRPr lang="ru-RU"/>
          </a:p>
        </p:txBody>
      </p:sp>
    </p:spTree>
  </p:cSld>
  <p:clrMapOvr>
    <a:masterClrMapping/>
  </p:clrMapOvr>
  <p:transition spd="slow" advClick="0" advTm="18000">
    <p:push dir="r"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73EA6369-8D32-4AB3-AFD4-D3EE728845F1}" type="slidenum">
              <a:rPr lang="ru-RU"/>
              <a:pPr>
                <a:defRPr/>
              </a:pPr>
              <a:t>32</a:t>
            </a:fld>
            <a:endParaRPr lang="ru-RU"/>
          </a:p>
        </p:txBody>
      </p:sp>
      <p:pic>
        <p:nvPicPr>
          <p:cNvPr id="33795" name="Picture 2" descr="C:\Users\admin\Desktop\клещзи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0825" y="260350"/>
            <a:ext cx="8713788" cy="61928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323850" y="260350"/>
            <a:ext cx="8496300" cy="3540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 algn="just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+mn-lt"/>
              </a:rPr>
              <a:t>2. </a:t>
            </a:r>
            <a:r>
              <a:rPr lang="ru-RU" sz="3200" b="1" spc="110" dirty="0">
                <a:latin typeface="+mn-lt"/>
              </a:rPr>
              <a:t>Клещи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10" dirty="0">
                <a:latin typeface="+mn-lt"/>
              </a:rPr>
              <a:t>заражают человека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10" dirty="0">
                <a:latin typeface="+mn-lt"/>
              </a:rPr>
              <a:t>во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10" dirty="0">
                <a:latin typeface="+mn-lt"/>
              </a:rPr>
              <a:t>время присасывания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10" dirty="0">
                <a:latin typeface="+mn-lt"/>
              </a:rPr>
              <a:t>или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10" dirty="0">
                <a:latin typeface="+mn-lt"/>
              </a:rPr>
              <a:t>их</a:t>
            </a:r>
            <a:r>
              <a:rPr lang="ru-RU" sz="3200" b="1" dirty="0">
                <a:latin typeface="+mn-lt"/>
              </a:rPr>
              <a:t> </a:t>
            </a:r>
            <a:r>
              <a:rPr lang="ru-RU" sz="3200" b="1" spc="110" dirty="0">
                <a:latin typeface="+mn-lt"/>
              </a:rPr>
              <a:t>раздавливания  </a:t>
            </a:r>
            <a:r>
              <a:rPr lang="ru-RU" sz="3200" b="1" dirty="0">
                <a:latin typeface="+mn-lt"/>
              </a:rPr>
              <a:t>в местах, поврежденной кожи человека. Резервуаром вируса КВЭ являются иксодовые клещи и грызуны. Прокормителями клещей являются крупные и мелкие млекопитающие, птицы.</a:t>
            </a:r>
            <a:endParaRPr lang="ru-RU" sz="3200" b="1" dirty="0">
              <a:latin typeface="+mn-lt"/>
            </a:endParaRPr>
          </a:p>
        </p:txBody>
      </p:sp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B947A78-E055-4A71-B271-7EBFF25A6935}" type="slidenum">
              <a:rPr lang="ru-RU"/>
              <a:pPr>
                <a:defRPr/>
              </a:pPr>
              <a:t>4</a:t>
            </a:fld>
            <a:endParaRPr lang="ru-RU"/>
          </a:p>
        </p:txBody>
      </p:sp>
    </p:spTree>
  </p:cSld>
  <p:clrMapOvr>
    <a:masterClrMapping/>
  </p:clrMapOvr>
  <p:transition spd="slow" advClick="0" advTm="20000">
    <p:push dir="r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9A29787-FFEE-4790-BA67-39F95F35B6BC}" type="slidenum">
              <a:rPr lang="ru-RU"/>
              <a:pPr>
                <a:defRPr/>
              </a:pPr>
              <a:t>5</a:t>
            </a:fld>
            <a:endParaRPr lang="ru-RU"/>
          </a:p>
        </p:txBody>
      </p:sp>
      <p:pic>
        <p:nvPicPr>
          <p:cNvPr id="6147" name="Picture 2" descr="C:\Users\admin\Desktop\развитие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95288" y="404813"/>
            <a:ext cx="8497887" cy="597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561A2C2-6F35-4C85-BC46-2C475407720F}" type="slidenum">
              <a:rPr lang="ru-RU"/>
              <a:pPr>
                <a:defRPr/>
              </a:pPr>
              <a:t>6</a:t>
            </a:fld>
            <a:endParaRPr lang="ru-RU"/>
          </a:p>
        </p:txBody>
      </p:sp>
      <p:pic>
        <p:nvPicPr>
          <p:cNvPr id="7171" name="Picture 2" descr="C:\Users\admin\Desktop\ixodes2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755650" y="692150"/>
            <a:ext cx="7848600" cy="554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93AD00F-0F82-46CE-BC43-253EDB250252}" type="slidenum">
              <a:rPr lang="ru-RU"/>
              <a:pPr>
                <a:defRPr/>
              </a:pPr>
              <a:t>7</a:t>
            </a:fld>
            <a:endParaRPr lang="ru-RU"/>
          </a:p>
        </p:txBody>
      </p:sp>
      <p:pic>
        <p:nvPicPr>
          <p:cNvPr id="8195" name="Picture 2" descr="C:\Users\admin\Desktop\крупняк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397000" y="762000"/>
            <a:ext cx="6350000" cy="533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2BDD8B74-7BF0-4522-A92E-C7C911B989E0}" type="slidenum">
              <a:rPr lang="ru-RU"/>
              <a:pPr>
                <a:defRPr/>
              </a:pPr>
              <a:t>8</a:t>
            </a:fld>
            <a:endParaRPr lang="ru-RU"/>
          </a:p>
        </p:txBody>
      </p:sp>
      <p:pic>
        <p:nvPicPr>
          <p:cNvPr id="9219" name="Picture 2" descr="C:\Users\admin\Desktop\клещ кожа.jpg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971550" y="115888"/>
            <a:ext cx="7345363" cy="4518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3" name="TextBox 2"/>
          <p:cNvSpPr txBox="1"/>
          <p:nvPr/>
        </p:nvSpPr>
        <p:spPr>
          <a:xfrm>
            <a:off x="827088" y="4633913"/>
            <a:ext cx="7632700" cy="2062162"/>
          </a:xfrm>
          <a:prstGeom prst="rect">
            <a:avLst/>
          </a:prstGeom>
          <a:gradFill flip="none" rotWithShape="1">
            <a:gsLst>
              <a:gs pos="67000">
                <a:schemeClr val="bg1">
                  <a:lumMod val="85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path path="rect">
              <a:fillToRect l="100000" t="100000"/>
            </a:path>
            <a:tileRect r="-100000" b="-100000"/>
          </a:gradFill>
        </p:spPr>
        <p:txBody>
          <a:bodyPr>
            <a:spAutoFit/>
          </a:bodyPr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latin typeface="+mn-lt"/>
              </a:rPr>
              <a:t>При укусе клещ погружает свой «хоботок»  в кожу, а первая порция слюны надежно фиксирует («цементирует») его в этом положении .</a:t>
            </a:r>
          </a:p>
        </p:txBody>
      </p:sp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Номер слайда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1099BC0A-7378-471C-AA81-167D6EE8A467}" type="slidenum">
              <a:rPr lang="ru-RU"/>
              <a:pPr>
                <a:defRPr/>
              </a:pPr>
              <a:t>9</a:t>
            </a:fld>
            <a:endParaRPr lang="ru-RU"/>
          </a:p>
        </p:txBody>
      </p:sp>
      <p:pic>
        <p:nvPicPr>
          <p:cNvPr id="10243" name="Picture 2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23850" y="404813"/>
            <a:ext cx="8569325" cy="59769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slow" advClick="0" advTm="10000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632</TotalTime>
  <Words>1036</Words>
  <Application>Microsoft Office PowerPoint</Application>
  <PresentationFormat>Экран (4:3)</PresentationFormat>
  <Paragraphs>90</Paragraphs>
  <Slides>32</Slides>
  <Notes>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2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32</vt:i4>
      </vt:variant>
    </vt:vector>
  </HeadingPairs>
  <TitlesOfParts>
    <vt:vector size="35" baseType="lpstr">
      <vt:lpstr>Calibri</vt:lpstr>
      <vt:lpstr>Arial</vt:lpstr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  <vt:lpstr>Слайд 22</vt:lpstr>
      <vt:lpstr>Слайд 23</vt:lpstr>
      <vt:lpstr>Слайд 24</vt:lpstr>
      <vt:lpstr>Слайд 25</vt:lpstr>
      <vt:lpstr>Слайд 26</vt:lpstr>
      <vt:lpstr>Слайд 27</vt:lpstr>
      <vt:lpstr>Слайд 28</vt:lpstr>
      <vt:lpstr>Слайд 29</vt:lpstr>
      <vt:lpstr>Слайд 30</vt:lpstr>
      <vt:lpstr>Слайд 31</vt:lpstr>
      <vt:lpstr>Слайд 32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Санитарно-эпидемиологические правила  СП 3.1.3.2352-08 «Профилактика клещевого вирусного энцефалита» (утв. постановлением Главного государственного санитарного врача РФ  от 7 марта 2008 г. №19)</dc:title>
  <dc:creator>admin</dc:creator>
  <cp:lastModifiedBy>Секретарь</cp:lastModifiedBy>
  <cp:revision>108</cp:revision>
  <dcterms:created xsi:type="dcterms:W3CDTF">2013-04-22T03:05:45Z</dcterms:created>
  <dcterms:modified xsi:type="dcterms:W3CDTF">2014-05-24T08:12:28Z</dcterms:modified>
</cp:coreProperties>
</file>