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74" r:id="rId10"/>
    <p:sldId id="267" r:id="rId11"/>
    <p:sldId id="269" r:id="rId12"/>
    <p:sldId id="263" r:id="rId13"/>
    <p:sldId id="273" r:id="rId14"/>
    <p:sldId id="272" r:id="rId15"/>
    <p:sldId id="271" r:id="rId16"/>
    <p:sldId id="277" r:id="rId17"/>
    <p:sldId id="278" r:id="rId18"/>
    <p:sldId id="276" r:id="rId19"/>
    <p:sldId id="275" r:id="rId20"/>
    <p:sldId id="279" r:id="rId21"/>
    <p:sldId id="280" r:id="rId22"/>
    <p:sldId id="284" r:id="rId23"/>
    <p:sldId id="281" r:id="rId24"/>
    <p:sldId id="290" r:id="rId25"/>
    <p:sldId id="283" r:id="rId26"/>
    <p:sldId id="287" r:id="rId27"/>
    <p:sldId id="286" r:id="rId28"/>
    <p:sldId id="285" r:id="rId29"/>
    <p:sldId id="282" r:id="rId30"/>
    <p:sldId id="28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4AF56-A0DE-4565-8178-064791774CFE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EB470-8619-404B-A26E-1D0048DD9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7967-E275-419B-9A0B-9E29B6AD612D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8903-2416-40F0-B452-50471BC45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0D4C1-366E-431B-99ED-EC40FEA2808F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6A909-8796-4669-8DB9-F647A2062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CD04B-55AB-4832-941A-554020E30829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EA99-161E-4F54-BD80-978024E92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99BE1-5690-41C5-A4FB-7543AE6C6CFC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00A09-3A3F-4F39-B042-F566C15A7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8DB1-4EE4-427C-A608-2B6CB7281C32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6FAA-2756-475C-BAA7-9969627A2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055D3-8E08-47BF-B109-5FDC583C6E23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005B0-E71B-45A6-9B9D-844CE9AC0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C74E-D6E1-47EC-AEDF-E974BDC1F9F9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75AA-61EE-49F6-9698-E7A921A22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CA9A-0EA7-4221-9538-3A39ECB74018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43DB-867F-4E1C-B904-A25F153B1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3557D-40FD-4564-B6FD-AFA8D7BBFA1B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E89B5-547D-4488-B5E1-5B066BE16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F3835-422D-4792-8337-E98664C6EB05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679C-551C-4ADB-AE0F-5EBFCD5F5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DA6FA8-A8EA-4524-B91C-E28DE7BD59FC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CE6EB6-3CBC-4311-93ED-D70EFC163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91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736"/>
            <a:ext cx="8651630" cy="28575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/>
              <a:t>Трансмиссивные болезни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005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Сыпной тиф </a:t>
            </a:r>
            <a:r>
              <a:rPr lang="ru-RU" b="0" i="1" dirty="0" smtClean="0">
                <a:solidFill>
                  <a:schemeClr val="bg1"/>
                </a:solidFill>
              </a:rPr>
              <a:t>— группа инфекционных заболеваний, вызываемых риккетсиями, общее острое инфекционное заболевание, передающееся от больного человека к здоровому через вшей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1" name="Содержимое 3" descr="чвапрол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4429125"/>
            <a:ext cx="3795713" cy="2214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5782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Патогенез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b="0" i="1" dirty="0" smtClean="0">
                <a:solidFill>
                  <a:schemeClr val="bg1"/>
                </a:solidFill>
              </a:rPr>
              <a:t>Воротами инфекции являются мелкие повреждения кожи (чаще расчесы), уже через 5—15 мин риккетсий проникают в кровь. Размножение риккетсий происходит </a:t>
            </a:r>
            <a:r>
              <a:rPr lang="ru-RU" sz="2800" b="0" i="1" dirty="0" err="1" smtClean="0">
                <a:solidFill>
                  <a:schemeClr val="bg1"/>
                </a:solidFill>
              </a:rPr>
              <a:t>внутриклеточно</a:t>
            </a:r>
            <a:r>
              <a:rPr lang="ru-RU" sz="2800" b="0" i="1" dirty="0" smtClean="0">
                <a:solidFill>
                  <a:schemeClr val="bg1"/>
                </a:solidFill>
              </a:rPr>
              <a:t> в эндотелии сосудов. Это приводит к набуханию и десквамации эндотелиальных клеток. Попавшие в ток крови клетки разрушаются, высвобождающиеся при этом риккетсий поражают новые эндотелиальные клетки.</a:t>
            </a:r>
            <a:endParaRPr lang="ru-RU" sz="1800" b="0" i="1" dirty="0">
              <a:solidFill>
                <a:schemeClr val="bg1"/>
              </a:solidFill>
            </a:endParaRPr>
          </a:p>
        </p:txBody>
      </p:sp>
      <p:pic>
        <p:nvPicPr>
          <p:cNvPr id="13315" name="Содержимое 3" descr="1850_1850_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88" y="4786313"/>
            <a:ext cx="3186112" cy="1871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8632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Клиническая картина: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b="0" i="1" dirty="0" smtClean="0">
                <a:solidFill>
                  <a:schemeClr val="bg1"/>
                </a:solidFill>
              </a:rPr>
              <a:t>Начало болезни внезапное и характеризуется ознобом, лихорадкой, упорной головной болью, болью в спине. Через несколько дней на коже, сначала в области живота, появляется пятнистая </a:t>
            </a:r>
            <a:r>
              <a:rPr lang="ru-RU" sz="2800" b="0" i="1" dirty="0" err="1" smtClean="0">
                <a:solidFill>
                  <a:schemeClr val="bg1"/>
                </a:solidFill>
              </a:rPr>
              <a:t>розовая</a:t>
            </a:r>
            <a:r>
              <a:rPr lang="ru-RU" sz="2800" b="0" i="1" dirty="0" smtClean="0">
                <a:solidFill>
                  <a:schemeClr val="bg1"/>
                </a:solidFill>
              </a:rPr>
              <a:t> сыпь. Сознание больного заторможено (вплоть до комы), больные дезориентированы во времени и пространстве, речь их тороплива и бессвязна. Температура постоянно повышена до 40° C и резко снижается примерно через две недели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4339" name="Содержимое 3" descr="Typhus_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88" y="4500563"/>
            <a:ext cx="3214687" cy="214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577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Лечение:</a:t>
            </a:r>
            <a:r>
              <a:rPr lang="ru-RU" sz="2800" b="0" i="1" dirty="0" smtClean="0">
                <a:solidFill>
                  <a:schemeClr val="bg1"/>
                </a:solidFill>
              </a:rPr>
              <a:t/>
            </a:r>
            <a:br>
              <a:rPr lang="ru-RU" sz="2800" b="0" i="1" dirty="0" smtClean="0">
                <a:solidFill>
                  <a:schemeClr val="bg1"/>
                </a:solidFill>
              </a:rPr>
            </a:br>
            <a:r>
              <a:rPr lang="ru-RU" sz="2800" b="0" i="1" dirty="0" smtClean="0">
                <a:solidFill>
                  <a:schemeClr val="bg1"/>
                </a:solidFill>
              </a:rPr>
              <a:t>Применяют антибиотики группы тетрациклина или </a:t>
            </a:r>
            <a:r>
              <a:rPr lang="ru-RU" sz="2800" b="0" i="1" dirty="0" err="1" smtClean="0">
                <a:solidFill>
                  <a:schemeClr val="bg1"/>
                </a:solidFill>
              </a:rPr>
              <a:t>левомицетин</a:t>
            </a:r>
            <a:r>
              <a:rPr lang="ru-RU" sz="2800" b="0" i="1" dirty="0" smtClean="0">
                <a:solidFill>
                  <a:schemeClr val="bg1"/>
                </a:solidFill>
              </a:rPr>
              <a:t> до 2-го дня нормализации температуры, </a:t>
            </a:r>
            <a:r>
              <a:rPr lang="ru-RU" sz="2800" b="0" i="1" dirty="0" err="1" smtClean="0">
                <a:solidFill>
                  <a:schemeClr val="bg1"/>
                </a:solidFill>
              </a:rPr>
              <a:t>сердечно-сосудистые</a:t>
            </a:r>
            <a:r>
              <a:rPr lang="ru-RU" sz="2800" b="0" i="1" dirty="0" smtClean="0">
                <a:solidFill>
                  <a:schemeClr val="bg1"/>
                </a:solidFill>
              </a:rPr>
              <a:t> средства (кордиамин, кофеин или эфедрин, сердечные гликозиды), а также при возбуждении больных снотворные средства, транквилизаторы. При сильной головной боли и высокой температуре показаны холод на голову, жаропонижающие средства. При выраженной интоксикации вводят внутривенно 5% раствор глюкозы, </a:t>
            </a:r>
            <a:r>
              <a:rPr lang="ru-RU" sz="2800" b="0" i="1" dirty="0" err="1" smtClean="0">
                <a:solidFill>
                  <a:schemeClr val="bg1"/>
                </a:solidFill>
              </a:rPr>
              <a:t>полиионные</a:t>
            </a:r>
            <a:r>
              <a:rPr lang="ru-RU" sz="2800" b="0" i="1" dirty="0" smtClean="0">
                <a:solidFill>
                  <a:schemeClr val="bg1"/>
                </a:solidFill>
              </a:rPr>
              <a:t> растворы, </a:t>
            </a:r>
            <a:r>
              <a:rPr lang="ru-RU" sz="2800" b="0" i="1" dirty="0" err="1" smtClean="0">
                <a:solidFill>
                  <a:schemeClr val="bg1"/>
                </a:solidFill>
              </a:rPr>
              <a:t>гемодез</a:t>
            </a:r>
            <a:r>
              <a:rPr lang="ru-RU" sz="2800" b="0" i="1" dirty="0" smtClean="0">
                <a:solidFill>
                  <a:schemeClr val="bg1"/>
                </a:solidFill>
              </a:rPr>
              <a:t>, </a:t>
            </a:r>
            <a:r>
              <a:rPr lang="ru-RU" sz="2800" b="0" i="1" dirty="0" err="1" smtClean="0">
                <a:solidFill>
                  <a:schemeClr val="bg1"/>
                </a:solidFill>
              </a:rPr>
              <a:t>реополиглюкин</a:t>
            </a:r>
            <a:r>
              <a:rPr lang="ru-RU" sz="2000" b="0" i="1" dirty="0" smtClean="0"/>
              <a:t>.</a:t>
            </a:r>
            <a:endParaRPr lang="ru-RU" sz="20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2906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Профилактика </a:t>
            </a:r>
            <a:r>
              <a:rPr lang="ru-RU" sz="2800" b="0" i="1" dirty="0" smtClean="0">
                <a:solidFill>
                  <a:schemeClr val="bg1"/>
                </a:solidFill>
              </a:rPr>
              <a:t>включает раннее выявление, изоляцию и госпитализацию больного, а также борьбу с педикулезом. По эпидемическим показаниям проводят регулярные осмотры на педикулез детей в дошкольных учреждениях, школах, больных, поступающих в лечебные учреждения, а также других групп населения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6387" name="Содержимое 3" descr="47ea9f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3786188"/>
            <a:ext cx="4572000" cy="2786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433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Туляремия </a:t>
            </a:r>
            <a:r>
              <a:rPr lang="ru-RU" b="0" i="1" dirty="0" smtClean="0">
                <a:solidFill>
                  <a:schemeClr val="bg1"/>
                </a:solidFill>
              </a:rPr>
              <a:t>— зоонозная инфекция, имеющая природную </a:t>
            </a:r>
            <a:r>
              <a:rPr lang="ru-RU" b="0" i="1" dirty="0" err="1" smtClean="0">
                <a:solidFill>
                  <a:schemeClr val="bg1"/>
                </a:solidFill>
              </a:rPr>
              <a:t>очаговость</a:t>
            </a:r>
            <a:r>
              <a:rPr lang="ru-RU" b="0" i="1" dirty="0" smtClean="0">
                <a:solidFill>
                  <a:schemeClr val="bg1"/>
                </a:solidFill>
              </a:rPr>
              <a:t>. Характеризуется интоксикацией, лихорадкой, поражением лимфатических узлов. </a:t>
            </a:r>
            <a:endParaRPr lang="ru-RU" b="0" i="1" dirty="0">
              <a:solidFill>
                <a:schemeClr val="bg1"/>
              </a:solidFill>
            </a:endParaRPr>
          </a:p>
        </p:txBody>
      </p:sp>
      <p:pic>
        <p:nvPicPr>
          <p:cNvPr id="17411" name="Содержимое 3" descr="_1_~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3929063"/>
            <a:ext cx="5851525" cy="2786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148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Возбудитель заболевания — мелкая бактерия </a:t>
            </a:r>
            <a:r>
              <a:rPr lang="ru-RU" sz="3200" i="1" dirty="0" err="1" smtClean="0">
                <a:solidFill>
                  <a:schemeClr val="tx1"/>
                </a:solidFill>
              </a:rPr>
              <a:t>Francisella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 err="1" smtClean="0">
                <a:solidFill>
                  <a:schemeClr val="tx1"/>
                </a:solidFill>
              </a:rPr>
              <a:t>tularensis</a:t>
            </a:r>
            <a:r>
              <a:rPr lang="ru-RU" sz="3200" dirty="0" smtClean="0">
                <a:solidFill>
                  <a:schemeClr val="bg1"/>
                </a:solidFill>
              </a:rPr>
              <a:t>. При нагревании до 60 °C погибает через 5—10 минут. Носители палочки туляремии — зайцы, кролики, водяные крысы, полевки.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8435" name="Содержимое 3" descr="250510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62563" y="3857625"/>
            <a:ext cx="3702050" cy="2643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Инкубационный период </a:t>
            </a:r>
            <a:r>
              <a:rPr lang="ru-RU" b="0" i="1" dirty="0" smtClean="0">
                <a:solidFill>
                  <a:schemeClr val="bg1"/>
                </a:solidFill>
              </a:rPr>
              <a:t>от нескольких часов до 3—7 дней. Различают бубонную, легочную и </a:t>
            </a:r>
            <a:r>
              <a:rPr lang="ru-RU" b="0" i="1" dirty="0" err="1" smtClean="0">
                <a:solidFill>
                  <a:schemeClr val="bg1"/>
                </a:solidFill>
              </a:rPr>
              <a:t>генерализованную</a:t>
            </a:r>
            <a:r>
              <a:rPr lang="ru-RU" b="0" i="1" dirty="0" smtClean="0">
                <a:solidFill>
                  <a:schemeClr val="bg1"/>
                </a:solidFill>
              </a:rPr>
              <a:t> (распространенную по организму) формы.</a:t>
            </a:r>
            <a:endParaRPr lang="ru-RU" b="0" i="1" dirty="0">
              <a:solidFill>
                <a:schemeClr val="bg1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786313" y="4714875"/>
            <a:ext cx="3900487" cy="141128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149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Симптомы: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0" i="1" dirty="0" smtClean="0">
                <a:solidFill>
                  <a:schemeClr val="bg1"/>
                </a:solidFill>
              </a:rPr>
              <a:t>Болезнь начинается остро с внезапного подъёма температуры до 38,5—40°С. Появляется резкая головная боль, головокружение, боли в мышцах ног, спины и поясничной области, потеря аппетита.</a:t>
            </a:r>
            <a:endParaRPr lang="ru-RU" b="0" i="1" dirty="0">
              <a:solidFill>
                <a:schemeClr val="bg1"/>
              </a:solidFill>
            </a:endParaRPr>
          </a:p>
        </p:txBody>
      </p:sp>
      <p:pic>
        <p:nvPicPr>
          <p:cNvPr id="20483" name="Содержимое 3" descr="132820553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29313" y="4679950"/>
            <a:ext cx="3000375" cy="1892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2906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В </a:t>
            </a:r>
            <a:r>
              <a:rPr lang="ru-RU" sz="3200" b="0" i="1" dirty="0" smtClean="0">
                <a:solidFill>
                  <a:schemeClr val="bg1"/>
                </a:solidFill>
              </a:rPr>
              <a:t>тяжелых случаях </a:t>
            </a:r>
            <a:r>
              <a:rPr lang="ru-RU" sz="3200" dirty="0" smtClean="0">
                <a:solidFill>
                  <a:schemeClr val="bg1"/>
                </a:solidFill>
              </a:rPr>
              <a:t>может быть рвота, носовые кровотечения. Характерны выраженная потливость, нарушение сна в виде бессонницы или наоборот сонливости.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1507" name="Содержимое 3" descr="рооло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0" y="3214688"/>
            <a:ext cx="5072063" cy="3357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414338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Трансмиссивные болезни </a:t>
            </a:r>
            <a:r>
              <a:rPr lang="ru-RU" b="0" i="1" dirty="0" smtClean="0">
                <a:solidFill>
                  <a:schemeClr val="bg1"/>
                </a:solidFill>
              </a:rPr>
              <a:t>(лат. </a:t>
            </a:r>
            <a:r>
              <a:rPr lang="la-Latn" b="0" i="1" dirty="0" smtClean="0">
                <a:solidFill>
                  <a:schemeClr val="bg1"/>
                </a:solidFill>
              </a:rPr>
              <a:t>transmissio —</a:t>
            </a:r>
            <a:r>
              <a:rPr lang="ru-RU" b="0" i="1" dirty="0" smtClean="0">
                <a:solidFill>
                  <a:schemeClr val="bg1"/>
                </a:solidFill>
              </a:rPr>
              <a:t> </a:t>
            </a:r>
            <a:r>
              <a:rPr lang="la-Latn" b="0" i="1" dirty="0" smtClean="0">
                <a:solidFill>
                  <a:schemeClr val="bg1"/>
                </a:solidFill>
              </a:rPr>
              <a:t>перенесение на других</a:t>
            </a:r>
            <a:r>
              <a:rPr lang="ru-RU" b="0" i="1" dirty="0" smtClean="0">
                <a:solidFill>
                  <a:schemeClr val="bg1"/>
                </a:solidFill>
              </a:rPr>
              <a:t>) — заразные болезни человека, возбудители которых передаются кровососущими членистоногими (насекомыми и клещами).</a:t>
            </a:r>
            <a:endParaRPr lang="ru-RU" b="0" i="1" dirty="0">
              <a:solidFill>
                <a:schemeClr val="bg1"/>
              </a:solidFill>
            </a:endParaRPr>
          </a:p>
        </p:txBody>
      </p:sp>
      <p:pic>
        <p:nvPicPr>
          <p:cNvPr id="4099" name="Содержимое 3" descr="иоо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7563" y="3857625"/>
            <a:ext cx="3857625" cy="2786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8619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Отмечается покраснение и отечность лица и конъюнктивы уже в первые дни болезни. Позднее на слизистой оболочке полости рта появляются точечные кровоизлияния. Язык обложен сероватым налетом.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2531" name="Содержимое 3" descr="naletnayazike1-129922609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3357563"/>
            <a:ext cx="4214813" cy="314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4357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Лечение: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0" i="1" dirty="0" smtClean="0">
                <a:solidFill>
                  <a:schemeClr val="bg1"/>
                </a:solidFill>
              </a:rPr>
              <a:t>Госпитализация больного. Ведущее место отводится антибактериальным препаратам (тетрациклин, </a:t>
            </a:r>
            <a:r>
              <a:rPr lang="ru-RU" sz="2400" b="0" i="1" dirty="0" err="1" smtClean="0">
                <a:solidFill>
                  <a:schemeClr val="bg1"/>
                </a:solidFill>
              </a:rPr>
              <a:t>аминогликозиды</a:t>
            </a:r>
            <a:r>
              <a:rPr lang="ru-RU" sz="2400" b="0" i="1" dirty="0" smtClean="0">
                <a:solidFill>
                  <a:schemeClr val="bg1"/>
                </a:solidFill>
              </a:rPr>
              <a:t>, стрептомицин, </a:t>
            </a:r>
            <a:r>
              <a:rPr lang="ru-RU" sz="2400" b="0" i="1" dirty="0" err="1" smtClean="0">
                <a:solidFill>
                  <a:schemeClr val="bg1"/>
                </a:solidFill>
              </a:rPr>
              <a:t>левомицетин</a:t>
            </a:r>
            <a:r>
              <a:rPr lang="ru-RU" sz="2400" b="0" i="1" dirty="0" smtClean="0">
                <a:solidFill>
                  <a:schemeClr val="bg1"/>
                </a:solidFill>
              </a:rPr>
              <a:t>), лечение проводится до 5 дня нормальной температуры. При затянувшихся формах используют комбинированное лечение антибиотиками с вакциной, которая вводится </a:t>
            </a:r>
            <a:r>
              <a:rPr lang="ru-RU" sz="2400" b="0" i="1" dirty="0" err="1" smtClean="0">
                <a:solidFill>
                  <a:schemeClr val="bg1"/>
                </a:solidFill>
              </a:rPr>
              <a:t>внутрикожно</a:t>
            </a:r>
            <a:r>
              <a:rPr lang="ru-RU" sz="2400" b="0" i="1" dirty="0" smtClean="0">
                <a:solidFill>
                  <a:schemeClr val="bg1"/>
                </a:solidFill>
              </a:rPr>
              <a:t>, внутримышечно в дозе 1-15 </a:t>
            </a:r>
            <a:r>
              <a:rPr lang="ru-RU" sz="2400" b="0" i="1" dirty="0" err="1" smtClean="0">
                <a:solidFill>
                  <a:schemeClr val="bg1"/>
                </a:solidFill>
              </a:rPr>
              <a:t>млн</a:t>
            </a:r>
            <a:r>
              <a:rPr lang="ru-RU" sz="2400" b="0" i="1" dirty="0" smtClean="0">
                <a:solidFill>
                  <a:schemeClr val="bg1"/>
                </a:solidFill>
              </a:rPr>
              <a:t> микробных тел на инъекцию с интервалами 3-5 дней, курс лечения 6-10 сеансов. Рекомендуется витаминотерапия, повторные переливания донорской крови. При появлении флюктуации бубона - хирургическое вмешательство (широкий разрез и опорожнение бубона). Больные выписываются из стационара после полного клинического выздоровления.</a:t>
            </a:r>
            <a:endParaRPr lang="ru-RU" sz="2400" b="0" i="1" dirty="0">
              <a:solidFill>
                <a:schemeClr val="bg1"/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7572375" y="5500688"/>
            <a:ext cx="1114425" cy="62547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577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</a:rPr>
              <a:t>Самая эффективная мера профилактики туляремии — это </a:t>
            </a:r>
            <a:r>
              <a:rPr lang="ru-RU" sz="2400" dirty="0">
                <a:solidFill>
                  <a:schemeClr val="tx1"/>
                </a:solidFill>
              </a:rPr>
              <a:t>профилактическая прививка</a:t>
            </a:r>
            <a:r>
              <a:rPr lang="ru-RU" sz="2400" dirty="0">
                <a:solidFill>
                  <a:schemeClr val="bg1"/>
                </a:solidFill>
              </a:rPr>
              <a:t>. Прививка безболезненна, проводят ее живой </a:t>
            </a:r>
            <a:r>
              <a:rPr lang="ru-RU" sz="2400" dirty="0" err="1">
                <a:solidFill>
                  <a:schemeClr val="bg1"/>
                </a:solidFill>
              </a:rPr>
              <a:t>туляремийной</a:t>
            </a:r>
            <a:r>
              <a:rPr lang="ru-RU" sz="2400" dirty="0">
                <a:solidFill>
                  <a:schemeClr val="bg1"/>
                </a:solidFill>
              </a:rPr>
              <a:t> вакциной в лечебно-профилактических учреждениях методом нанесения царапины в области плеча. Прививка обеспечивает иммунитет в среднем на 5 лет.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Предусматривает контроль за природными очагами туляремии, своевременное выявление эпизоотии среди диких животных, проведение </a:t>
            </a:r>
            <a:r>
              <a:rPr lang="ru-RU" sz="2400" dirty="0" err="1" smtClean="0">
                <a:solidFill>
                  <a:schemeClr val="bg1"/>
                </a:solidFill>
              </a:rPr>
              <a:t>дератизационных</a:t>
            </a:r>
            <a:r>
              <a:rPr lang="ru-RU" sz="2400" dirty="0" smtClean="0">
                <a:solidFill>
                  <a:schemeClr val="bg1"/>
                </a:solidFill>
              </a:rPr>
              <a:t> и дезинсекционных мероприятий.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86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Чума́ </a:t>
            </a:r>
            <a:r>
              <a:rPr lang="ru-RU" sz="3200" b="0" i="1" dirty="0" smtClean="0">
                <a:solidFill>
                  <a:schemeClr val="bg1"/>
                </a:solidFill>
              </a:rPr>
              <a:t>(лат. </a:t>
            </a:r>
            <a:r>
              <a:rPr lang="la-Latn" sz="3200" b="0" i="1" dirty="0" smtClean="0">
                <a:solidFill>
                  <a:schemeClr val="bg1"/>
                </a:solidFill>
              </a:rPr>
              <a:t>pestis — зараза</a:t>
            </a:r>
            <a:r>
              <a:rPr lang="ru-RU" sz="3200" b="0" i="1" dirty="0" smtClean="0">
                <a:solidFill>
                  <a:schemeClr val="bg1"/>
                </a:solidFill>
              </a:rPr>
              <a:t>) — острое </a:t>
            </a:r>
            <a:r>
              <a:rPr lang="ru-RU" sz="3200" b="0" i="1" dirty="0">
                <a:solidFill>
                  <a:schemeClr val="bg1"/>
                </a:solidFill>
              </a:rPr>
              <a:t>природно-очаговое</a:t>
            </a:r>
            <a:r>
              <a:rPr lang="ru-RU" sz="3200" b="0" i="1" dirty="0" smtClean="0">
                <a:solidFill>
                  <a:schemeClr val="bg1"/>
                </a:solidFill>
              </a:rPr>
              <a:t> инфекционное заболевание группы карантинных инфекций, протекающее с исключительно тяжёлым общим состоянием, лихорадкой, поражением </a:t>
            </a:r>
            <a:r>
              <a:rPr lang="ru-RU" sz="3200" b="0" i="1" dirty="0" err="1" smtClean="0">
                <a:solidFill>
                  <a:schemeClr val="bg1"/>
                </a:solidFill>
              </a:rPr>
              <a:t>лимфоузлов</a:t>
            </a:r>
            <a:r>
              <a:rPr lang="ru-RU" sz="3200" b="0" i="1" dirty="0" smtClean="0">
                <a:solidFill>
                  <a:schemeClr val="bg1"/>
                </a:solidFill>
              </a:rPr>
              <a:t>, лёгких и других внутренних органов, часто с развитием сепсиса. Заболевание характеризуется высокой летальностью и крайне высокой заразностью</a:t>
            </a:r>
            <a:r>
              <a:rPr lang="ru-RU" sz="2400" b="0" i="1" dirty="0" smtClean="0">
                <a:solidFill>
                  <a:schemeClr val="bg1"/>
                </a:solidFill>
              </a:rPr>
              <a:t>.</a:t>
            </a:r>
            <a:endParaRPr lang="ru-RU" sz="2400" b="0" i="1" dirty="0">
              <a:solidFill>
                <a:schemeClr val="bg1"/>
              </a:solidFill>
            </a:endParaRPr>
          </a:p>
        </p:txBody>
      </p:sp>
      <p:pic>
        <p:nvPicPr>
          <p:cNvPr id="25603" name="Содержимое 3" descr="87-779-chum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75" y="4857750"/>
            <a:ext cx="2286000" cy="1785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291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bg1"/>
                </a:solidFill>
              </a:rPr>
              <a:t>Возбудителем чумы является </a:t>
            </a:r>
            <a:r>
              <a:rPr lang="ru-RU" sz="2700" dirty="0" smtClean="0">
                <a:solidFill>
                  <a:schemeClr val="tx1"/>
                </a:solidFill>
              </a:rPr>
              <a:t>чумная палочка</a:t>
            </a:r>
            <a:r>
              <a:rPr lang="ru-RU" sz="2700" dirty="0" smtClean="0">
                <a:solidFill>
                  <a:schemeClr val="bg1"/>
                </a:solidFill>
              </a:rPr>
              <a:t>. А основным резервуаром инфекции в природе служат грызуны и зайцеобразные. Так же распространять инфекцию могут хищники, которые охотятся на животных данных видов. Переносчиком чумы является блоха, при укусе которой и происходит заражение человека. Так же передавать инфекцию могут человеческие вши и клещи. Так же проникновения чумной палочки в организм человека возможно при обработке шкур инфицированных животных или при употреблении в пищу мяса животного, болевшего чумой. От человека к человеку заболевание передается воздушно-капельным путем.</a:t>
            </a:r>
            <a:endParaRPr lang="ru-RU" dirty="0"/>
          </a:p>
        </p:txBody>
      </p:sp>
      <p:pic>
        <p:nvPicPr>
          <p:cNvPr id="26627" name="Содержимое 3" descr="chum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43663" y="4786313"/>
            <a:ext cx="2700337" cy="2071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720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Инкубационный период </a:t>
            </a:r>
            <a:r>
              <a:rPr lang="ru-RU" sz="2800" i="1" dirty="0" smtClean="0">
                <a:solidFill>
                  <a:schemeClr val="bg1"/>
                </a:solidFill>
              </a:rPr>
              <a:t>длится от нескольких часов до 3—6 дней. Наиболее распространённые формы чумы — бубонная и лёгочная. Смертность при бубонной форме чумы достигала 95 %, при лёгочной — 98-99 %. В настоящее время при правильном лечении смертность составляет 5-10 %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Бубонная форма чумы характеризуется появлением резко болезненных конгломератов, чаще всего паховых лимфатических узлов с одной стороны. Инкубационный период — 2—6 дней (реже 1—12 дней). В течение нескольких дней размеры конгломерата увеличиваются, кожа над ним может стать </a:t>
            </a:r>
            <a:r>
              <a:rPr lang="ru-RU" sz="2800" dirty="0" err="1" smtClean="0">
                <a:solidFill>
                  <a:schemeClr val="bg1"/>
                </a:solidFill>
              </a:rPr>
              <a:t>гиперемированной</a:t>
            </a:r>
            <a:r>
              <a:rPr lang="ru-RU" sz="2800" dirty="0" smtClean="0">
                <a:solidFill>
                  <a:schemeClr val="bg1"/>
                </a:solidFill>
              </a:rPr>
              <a:t>. Одновременно появляется увеличение и других групп лимфатических узлов — вторичные </a:t>
            </a:r>
            <a:r>
              <a:rPr lang="ru-RU" sz="2800" dirty="0">
                <a:solidFill>
                  <a:schemeClr val="bg1"/>
                </a:solidFill>
              </a:rPr>
              <a:t>бубоны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8675" name="Содержимое 3" descr="bubo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57813" y="4286250"/>
            <a:ext cx="3509962" cy="2357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8632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Симптомы интоксикации нарастают по часам. Температура после сильнейшего озноба повышается до высоких </a:t>
            </a:r>
            <a:r>
              <a:rPr lang="ru-RU" sz="2400" dirty="0" err="1" smtClean="0">
                <a:solidFill>
                  <a:schemeClr val="bg1"/>
                </a:solidFill>
              </a:rPr>
              <a:t>фебрильных</a:t>
            </a:r>
            <a:r>
              <a:rPr lang="ru-RU" sz="2400" dirty="0" smtClean="0">
                <a:solidFill>
                  <a:schemeClr val="bg1"/>
                </a:solidFill>
              </a:rPr>
              <a:t> цифр. Отмечаются все признаки сепсиса: мышечные боли, резкая слабость, головная боль, головокружение, загруженность сознания, вплоть до его потери, иногда возбуждение (больной мечется в кровати), бессонница. С развитием пневмонии нарастает цианоз, появляется кашель с отделением пенистой кровянистой мокроты, содержащей огромное количество палочек чумы. Именно эта мокрота и становится источником заражений от человека к человеку с развитием теперь уже первичной лёгочной чумы.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9" name="Содержимое 3" descr="Chuma_sepsi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0375" y="4714875"/>
            <a:ext cx="4143375" cy="1928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4331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Лечение </a:t>
            </a:r>
            <a:r>
              <a:rPr lang="ru-RU" sz="2800" b="0" i="1" dirty="0" smtClean="0">
                <a:solidFill>
                  <a:schemeClr val="bg1"/>
                </a:solidFill>
              </a:rPr>
              <a:t>больных чумой в настоящее время сводится к применению антибиотиков, сульфаниламидов и лечебной противочумной сыворотки.</a:t>
            </a:r>
            <a:endParaRPr lang="ru-RU" sz="2800" b="0" i="1" dirty="0">
              <a:solidFill>
                <a:schemeClr val="bg1"/>
              </a:solidFill>
            </a:endParaRPr>
          </a:p>
        </p:txBody>
      </p:sp>
      <p:pic>
        <p:nvPicPr>
          <p:cNvPr id="30723" name="Содержимое 3" descr="0001940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2928938"/>
            <a:ext cx="7000875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5776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Профилактика чумы: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Профилактика чумы включает в себя профилактические и противоэпидемические мероприятия.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Одним из самых важных моментов является скорейшая изоляция больного чумой или человека с подозрением на данное заболевание от окружающих людей.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Врачи и медицинские работники при оказании помощи больным чумой обязаны надевать противочумные костюмы.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Люди, находящиеся в очаге чумы, обязаны вакцинироваться специальной живой сухой вакциной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Противочумная вакцина существует, однако на 100% от заболевания не защищает. Заболеваемость среди вакцинированных снижается в 5-10 раз, и само заболевание протекает в более легкой форме.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1747" name="Содержимое 3" descr="imagesCAEMGK4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4498975"/>
            <a:ext cx="3900487" cy="2144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0057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Трансмиссивные болезни вызываются </a:t>
            </a:r>
            <a:r>
              <a:rPr lang="ru-RU" sz="2800" dirty="0" smtClean="0">
                <a:solidFill>
                  <a:schemeClr val="tx1"/>
                </a:solidFill>
              </a:rPr>
              <a:t>вирусами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smtClean="0">
                <a:solidFill>
                  <a:schemeClr val="tx1"/>
                </a:solidFill>
              </a:rPr>
              <a:t>бактериями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smtClean="0">
                <a:solidFill>
                  <a:schemeClr val="tx1"/>
                </a:solidFill>
              </a:rPr>
              <a:t>риккетсиями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smtClean="0">
                <a:solidFill>
                  <a:schemeClr val="tx1"/>
                </a:solidFill>
              </a:rPr>
              <a:t>простейшими</a:t>
            </a:r>
            <a:r>
              <a:rPr lang="ru-RU" sz="2800" dirty="0" smtClean="0">
                <a:solidFill>
                  <a:schemeClr val="bg1"/>
                </a:solidFill>
              </a:rPr>
              <a:t> и </a:t>
            </a:r>
            <a:r>
              <a:rPr lang="ru-RU" sz="2800" dirty="0" smtClean="0">
                <a:solidFill>
                  <a:schemeClr val="tx1"/>
                </a:solidFill>
              </a:rPr>
              <a:t>гельминтами</a:t>
            </a:r>
            <a:r>
              <a:rPr lang="ru-RU" sz="2800" dirty="0" smtClean="0">
                <a:solidFill>
                  <a:schemeClr val="bg1"/>
                </a:solidFill>
              </a:rPr>
              <a:t>. Часть из них передаётся только с помощью кровососущих переносчиков (облигатные трансмиссивные болезни, например сыпной тиф, малярия и др.), часть различными способами, в том числе и </a:t>
            </a:r>
            <a:r>
              <a:rPr lang="ru-RU" sz="2800" dirty="0" err="1" smtClean="0">
                <a:solidFill>
                  <a:schemeClr val="bg1"/>
                </a:solidFill>
              </a:rPr>
              <a:t>трансмиссивно</a:t>
            </a:r>
            <a:r>
              <a:rPr lang="ru-RU" sz="2800" dirty="0" smtClean="0">
                <a:solidFill>
                  <a:schemeClr val="bg1"/>
                </a:solidFill>
              </a:rPr>
              <a:t> (например, туляремия, заражение которой происходит при укусах комаров и клещей, а также при снятии шкурок с больных животных).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3" name="Содержимое 3" descr="1312269184_mosquito_bite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4500563"/>
            <a:ext cx="3286125" cy="2143125"/>
          </a:xfrm>
        </p:spPr>
      </p:pic>
      <p:pic>
        <p:nvPicPr>
          <p:cNvPr id="5124" name="Содержимое 5" descr="151452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3" y="4500563"/>
            <a:ext cx="3429000" cy="2071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Малярия </a:t>
            </a:r>
            <a:r>
              <a:rPr lang="ru-RU" sz="3200" b="0" i="1" dirty="0" smtClean="0">
                <a:solidFill>
                  <a:schemeClr val="bg1"/>
                </a:solidFill>
              </a:rPr>
              <a:t>- трансмиссивное инфекционное заболевание, передаваемое человеку при укусах комаров рода </a:t>
            </a:r>
            <a:r>
              <a:rPr lang="la-Latn" sz="3200" b="0" i="1" dirty="0" smtClean="0">
                <a:solidFill>
                  <a:schemeClr val="bg1"/>
                </a:solidFill>
              </a:rPr>
              <a:t>Anopheles</a:t>
            </a:r>
            <a:r>
              <a:rPr lang="ru-RU" sz="3200" b="0" i="1" dirty="0" smtClean="0">
                <a:solidFill>
                  <a:schemeClr val="bg1"/>
                </a:solidFill>
              </a:rPr>
              <a:t> («малярийный комар») и сопровождающийся лихорадкой, ознобами, </a:t>
            </a:r>
            <a:r>
              <a:rPr lang="ru-RU" sz="3200" b="0" i="1" dirty="0" err="1" smtClean="0">
                <a:solidFill>
                  <a:schemeClr val="bg1"/>
                </a:solidFill>
              </a:rPr>
              <a:t>спленомегалией</a:t>
            </a:r>
            <a:r>
              <a:rPr lang="ru-RU" sz="3200" b="0" i="1" dirty="0" smtClean="0">
                <a:solidFill>
                  <a:schemeClr val="bg1"/>
                </a:solidFill>
              </a:rPr>
              <a:t> (увеличением размеров селезёнки), </a:t>
            </a:r>
            <a:r>
              <a:rPr lang="ru-RU" sz="3200" b="0" i="1" dirty="0" err="1" smtClean="0">
                <a:solidFill>
                  <a:schemeClr val="bg1"/>
                </a:solidFill>
              </a:rPr>
              <a:t>гепатомегалией</a:t>
            </a:r>
            <a:r>
              <a:rPr lang="ru-RU" sz="3200" b="0" i="1" dirty="0" smtClean="0">
                <a:solidFill>
                  <a:schemeClr val="bg1"/>
                </a:solidFill>
              </a:rPr>
              <a:t> (увеличением размеров печени), анемией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147" name="Содержимое 3" descr="malar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4714875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0070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Этиология: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bg1"/>
                </a:solidFill>
              </a:rPr>
              <a:t>Возбудители малярии — простейшие рода </a:t>
            </a:r>
            <a:r>
              <a:rPr lang="la-Latn" sz="2800" i="1" dirty="0" smtClean="0">
                <a:solidFill>
                  <a:schemeClr val="tx1"/>
                </a:solidFill>
              </a:rPr>
              <a:t>Plasmodium</a:t>
            </a:r>
            <a:r>
              <a:rPr lang="ru-RU" sz="2800" i="1" dirty="0" smtClean="0">
                <a:solidFill>
                  <a:schemeClr val="bg1"/>
                </a:solidFill>
              </a:rPr>
              <a:t>.</a:t>
            </a:r>
            <a:r>
              <a:rPr lang="ru-RU" sz="2800" dirty="0" smtClean="0">
                <a:solidFill>
                  <a:schemeClr val="bg1"/>
                </a:solidFill>
              </a:rPr>
              <a:t>Человек заражается в момент впрыскивания самкой малярийного комара одной из стадий жизненного цикла возбудителя (так называемых </a:t>
            </a:r>
            <a:r>
              <a:rPr lang="ru-RU" sz="2800" dirty="0" err="1" smtClean="0">
                <a:solidFill>
                  <a:schemeClr val="bg1"/>
                </a:solidFill>
              </a:rPr>
              <a:t>спорозоитов</a:t>
            </a:r>
            <a:r>
              <a:rPr lang="ru-RU" sz="2800" dirty="0" smtClean="0">
                <a:solidFill>
                  <a:schemeClr val="bg1"/>
                </a:solidFill>
              </a:rPr>
              <a:t>) в кровь или лимфатическую систему, которое происходит при </a:t>
            </a:r>
            <a:r>
              <a:rPr lang="ru-RU" sz="2800" dirty="0" err="1" smtClean="0">
                <a:solidFill>
                  <a:schemeClr val="bg1"/>
                </a:solidFill>
              </a:rPr>
              <a:t>кровососании</a:t>
            </a:r>
            <a:r>
              <a:rPr lang="ru-RU" sz="2800" dirty="0" smtClean="0">
                <a:solidFill>
                  <a:schemeClr val="bg1"/>
                </a:solidFill>
              </a:rPr>
              <a:t>. После кратковременного пребывания в крови </a:t>
            </a:r>
            <a:r>
              <a:rPr lang="ru-RU" sz="2800" dirty="0" err="1" smtClean="0">
                <a:solidFill>
                  <a:schemeClr val="bg1"/>
                </a:solidFill>
              </a:rPr>
              <a:t>спорозоиты</a:t>
            </a:r>
            <a:r>
              <a:rPr lang="ru-RU" sz="2800" dirty="0" smtClean="0">
                <a:solidFill>
                  <a:schemeClr val="bg1"/>
                </a:solidFill>
              </a:rPr>
              <a:t> малярийного плазмодия проникают в </a:t>
            </a:r>
            <a:r>
              <a:rPr lang="ru-RU" sz="2800" dirty="0" err="1" smtClean="0">
                <a:solidFill>
                  <a:schemeClr val="bg1"/>
                </a:solidFill>
              </a:rPr>
              <a:t>гепатоциты</a:t>
            </a:r>
            <a:r>
              <a:rPr lang="ru-RU" sz="2800" dirty="0" smtClean="0">
                <a:solidFill>
                  <a:schemeClr val="bg1"/>
                </a:solidFill>
              </a:rPr>
              <a:t> печени, давая тем самым начало доклинической печёночной  стадии заболевания.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171" name="Содержимое 3" descr="314_0z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5286375"/>
            <a:ext cx="38639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1488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Симптомы малярии обычно следующие</a:t>
            </a:r>
            <a:r>
              <a:rPr lang="ru-RU" sz="2800" dirty="0" smtClean="0"/>
              <a:t>: </a:t>
            </a:r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лихорадка, ознобы, артралгия, рвота, анемия, вызванная гемолизом, гемоглобинурия и конвульсии. Возможно также ощущение покалывания в коже, особенно в случае малярии, вызванной P. 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</a:t>
            </a:r>
            <a:r>
              <a:rPr lang="ru-RU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alciparum</a:t>
            </a:r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Также могут наблюдаться </a:t>
            </a:r>
            <a:r>
              <a:rPr lang="ru-RU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спленомегалия</a:t>
            </a:r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нестерпимая головная боль, ишемия, головного мозга. Малярийная инфекция смертельно опасна. Особенно уязвимы дети и беременные женщины.</a:t>
            </a:r>
            <a:endParaRPr lang="ru-RU" sz="28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5" name="Содержимое 3" descr="untitled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25" y="4500563"/>
            <a:ext cx="3357563" cy="2071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795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Виды  малярии:</a:t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b="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Возбудитель тропической малярии — </a:t>
            </a:r>
            <a:r>
              <a:rPr lang="ru-RU" sz="2800" b="0" i="1" dirty="0" smtClean="0">
                <a:solidFill>
                  <a:schemeClr val="tx1"/>
                </a:solidFill>
              </a:rPr>
              <a:t>P. </a:t>
            </a:r>
            <a:r>
              <a:rPr lang="ru-RU" sz="2800" b="0" i="1" dirty="0" err="1" smtClean="0">
                <a:solidFill>
                  <a:schemeClr val="tx1"/>
                </a:solidFill>
              </a:rPr>
              <a:t>falciparum</a:t>
            </a:r>
            <a:r>
              <a:rPr lang="ru-RU" sz="2800" b="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Вызывает наиболее опасную форму, часто протекающую с осложнениями и имеющую высокую смертность. </a:t>
            </a:r>
            <a:br>
              <a:rPr lang="ru-RU" sz="2800" b="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b="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Возбудитель четырехдневной малярии — </a:t>
            </a:r>
            <a:r>
              <a:rPr lang="ru-RU" sz="2800" b="0" i="1" dirty="0" err="1" smtClean="0">
                <a:solidFill>
                  <a:schemeClr val="tx1"/>
                </a:solidFill>
              </a:rPr>
              <a:t>Plasmodium</a:t>
            </a:r>
            <a:r>
              <a:rPr lang="ru-RU" sz="2800" b="0" i="1" dirty="0" smtClean="0">
                <a:solidFill>
                  <a:schemeClr val="tx1"/>
                </a:solidFill>
              </a:rPr>
              <a:t> </a:t>
            </a:r>
            <a:r>
              <a:rPr lang="ru-RU" sz="2800" b="0" i="1" dirty="0" err="1" smtClean="0">
                <a:solidFill>
                  <a:schemeClr val="tx1"/>
                </a:solidFill>
              </a:rPr>
              <a:t>malariae</a:t>
            </a:r>
            <a:r>
              <a:rPr lang="ru-RU" sz="2800" b="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Приступы происходят обычно через 72 часа.</a:t>
            </a:r>
            <a:br>
              <a:rPr lang="ru-RU" sz="2800" b="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b="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Возбудители трехдневной малярии и похожей на неё овале-малярии — соответственно, </a:t>
            </a:r>
            <a:r>
              <a:rPr lang="ru-RU" sz="2800" b="0" i="1" dirty="0" err="1" smtClean="0">
                <a:solidFill>
                  <a:schemeClr val="tx1"/>
                </a:solidFill>
              </a:rPr>
              <a:t>Plasmodium</a:t>
            </a:r>
            <a:r>
              <a:rPr lang="ru-RU" sz="2800" b="0" i="1" dirty="0" smtClean="0">
                <a:solidFill>
                  <a:schemeClr val="tx1"/>
                </a:solidFill>
              </a:rPr>
              <a:t> </a:t>
            </a:r>
            <a:r>
              <a:rPr lang="ru-RU" sz="2800" b="0" i="1" dirty="0" err="1" smtClean="0">
                <a:solidFill>
                  <a:schemeClr val="tx1"/>
                </a:solidFill>
              </a:rPr>
              <a:t>vivax</a:t>
            </a:r>
            <a:r>
              <a:rPr lang="ru-RU" sz="2800" b="0" i="1" dirty="0" smtClean="0">
                <a:solidFill>
                  <a:schemeClr val="tx1"/>
                </a:solidFill>
              </a:rPr>
              <a:t> </a:t>
            </a:r>
            <a:r>
              <a:rPr lang="ru-RU" sz="2800" b="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2800" b="0" i="1" dirty="0" err="1" smtClean="0">
                <a:solidFill>
                  <a:schemeClr val="tx1"/>
                </a:solidFill>
              </a:rPr>
              <a:t>Plasmodium</a:t>
            </a:r>
            <a:r>
              <a:rPr lang="ru-RU" sz="2800" b="0" i="1" dirty="0" smtClean="0">
                <a:solidFill>
                  <a:schemeClr val="tx1"/>
                </a:solidFill>
              </a:rPr>
              <a:t> </a:t>
            </a:r>
            <a:r>
              <a:rPr lang="ru-RU" sz="2800" b="0" i="1" dirty="0" err="1" smtClean="0">
                <a:solidFill>
                  <a:schemeClr val="tx1"/>
                </a:solidFill>
              </a:rPr>
              <a:t>ovale</a:t>
            </a:r>
            <a:r>
              <a:rPr lang="ru-RU" sz="2800" b="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Приступы происходят через каждые 40-48 часов.</a:t>
            </a:r>
            <a:endParaRPr lang="ru-RU" sz="2800" b="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685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Лечение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проводится в стационаре. Больных госпитализируют в палаты, защищенные от комаров. Для ликвидации приступов малярии назначают </a:t>
            </a:r>
            <a:r>
              <a:rPr lang="ru-RU" sz="2400" i="1" dirty="0" err="1" smtClean="0">
                <a:solidFill>
                  <a:schemeClr val="bg1"/>
                </a:solidFill>
              </a:rPr>
              <a:t>гематошизотропные</a:t>
            </a:r>
            <a:r>
              <a:rPr lang="ru-RU" sz="2400" i="1" dirty="0" smtClean="0">
                <a:solidFill>
                  <a:schemeClr val="bg1"/>
                </a:solidFill>
              </a:rPr>
              <a:t> препараты, которые губительно действуют на бесполые </a:t>
            </a:r>
            <a:r>
              <a:rPr lang="ru-RU" sz="2400" i="1" dirty="0" err="1" smtClean="0">
                <a:solidFill>
                  <a:schemeClr val="bg1"/>
                </a:solidFill>
              </a:rPr>
              <a:t>эритроцитарные</a:t>
            </a:r>
            <a:r>
              <a:rPr lang="ru-RU" sz="2400" i="1" dirty="0" smtClean="0">
                <a:solidFill>
                  <a:schemeClr val="bg1"/>
                </a:solidFill>
              </a:rPr>
              <a:t> стадии плазмодия. К ним относятся </a:t>
            </a:r>
            <a:r>
              <a:rPr lang="ru-RU" sz="2400" i="1" dirty="0" err="1" smtClean="0">
                <a:solidFill>
                  <a:schemeClr val="bg1"/>
                </a:solidFill>
              </a:rPr>
              <a:t>хлорохин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дифосфат</a:t>
            </a:r>
            <a:r>
              <a:rPr lang="ru-RU" sz="2400" i="1" dirty="0" smtClean="0">
                <a:solidFill>
                  <a:schemeClr val="bg1"/>
                </a:solidFill>
              </a:rPr>
              <a:t> и его аналоги из группы 4-аминохинолинов (</a:t>
            </a:r>
            <a:r>
              <a:rPr lang="ru-RU" sz="2400" i="1" dirty="0" err="1" smtClean="0">
                <a:solidFill>
                  <a:schemeClr val="bg1"/>
                </a:solidFill>
              </a:rPr>
              <a:t>хингамин</a:t>
            </a:r>
            <a:r>
              <a:rPr lang="ru-RU" sz="2400" i="1" dirty="0" smtClean="0">
                <a:solidFill>
                  <a:schemeClr val="bg1"/>
                </a:solidFill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</a:rPr>
              <a:t>делагил</a:t>
            </a:r>
            <a:r>
              <a:rPr lang="ru-RU" sz="2400" i="1" dirty="0" smtClean="0">
                <a:solidFill>
                  <a:schemeClr val="bg1"/>
                </a:solidFill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</a:rPr>
              <a:t>резохин</a:t>
            </a:r>
            <a:r>
              <a:rPr lang="ru-RU" sz="2400" i="1" dirty="0" smtClean="0">
                <a:solidFill>
                  <a:schemeClr val="bg1"/>
                </a:solidFill>
              </a:rPr>
              <a:t> и др.), а также </a:t>
            </a:r>
            <a:r>
              <a:rPr lang="ru-RU" sz="2400" i="1" dirty="0" err="1" smtClean="0">
                <a:solidFill>
                  <a:schemeClr val="bg1"/>
                </a:solidFill>
              </a:rPr>
              <a:t>плаквенил</a:t>
            </a:r>
            <a:r>
              <a:rPr lang="ru-RU" sz="2400" i="1" dirty="0" smtClean="0">
                <a:solidFill>
                  <a:schemeClr val="bg1"/>
                </a:solidFill>
              </a:rPr>
              <a:t>, хинин, </a:t>
            </a:r>
            <a:r>
              <a:rPr lang="ru-RU" sz="2400" i="1" dirty="0" err="1" smtClean="0">
                <a:solidFill>
                  <a:schemeClr val="bg1"/>
                </a:solidFill>
              </a:rPr>
              <a:t>бигумаль</a:t>
            </a:r>
            <a:r>
              <a:rPr lang="ru-RU" sz="2400" i="1" dirty="0" smtClean="0">
                <a:solidFill>
                  <a:schemeClr val="bg1"/>
                </a:solidFill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</a:rPr>
              <a:t>хлоридин</a:t>
            </a:r>
            <a:r>
              <a:rPr lang="ru-RU" sz="2400" i="1" dirty="0" smtClean="0">
                <a:solidFill>
                  <a:schemeClr val="bg1"/>
                </a:solidFill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</a:rPr>
              <a:t>мефлохин</a:t>
            </a:r>
            <a:r>
              <a:rPr lang="ru-RU" sz="2400" i="1" dirty="0" smtClean="0">
                <a:solidFill>
                  <a:schemeClr val="bg1"/>
                </a:solidFill>
              </a:rPr>
              <a:t>. Чаще применяют </a:t>
            </a:r>
            <a:r>
              <a:rPr lang="ru-RU" sz="2400" i="1" dirty="0" err="1" smtClean="0">
                <a:solidFill>
                  <a:schemeClr val="bg1"/>
                </a:solidFill>
              </a:rPr>
              <a:t>хлорохин</a:t>
            </a:r>
            <a:r>
              <a:rPr lang="ru-RU" sz="2400" i="1" dirty="0" smtClean="0">
                <a:solidFill>
                  <a:schemeClr val="bg1"/>
                </a:solidFill>
              </a:rPr>
              <a:t> (</a:t>
            </a:r>
            <a:r>
              <a:rPr lang="ru-RU" sz="2400" i="1" dirty="0" err="1" smtClean="0">
                <a:solidFill>
                  <a:schemeClr val="bg1"/>
                </a:solidFill>
              </a:rPr>
              <a:t>делагил</a:t>
            </a:r>
            <a:r>
              <a:rPr lang="ru-RU" sz="2400" i="1" dirty="0" smtClean="0">
                <a:solidFill>
                  <a:schemeClr val="bg1"/>
                </a:solidFill>
              </a:rPr>
              <a:t>). Указанные средства обеспечивают радикальное излечение только тропической и четырехдневной малярии. После ликвидации приступов трехдневной и овале-малярии необходимо провести </a:t>
            </a:r>
            <a:r>
              <a:rPr lang="ru-RU" sz="2400" i="1" dirty="0" err="1" smtClean="0">
                <a:solidFill>
                  <a:schemeClr val="bg1"/>
                </a:solidFill>
              </a:rPr>
              <a:t>противорецидивное</a:t>
            </a:r>
            <a:r>
              <a:rPr lang="ru-RU" sz="2400" i="1" dirty="0" smtClean="0">
                <a:solidFill>
                  <a:schemeClr val="bg1"/>
                </a:solidFill>
              </a:rPr>
              <a:t> лечение </a:t>
            </a:r>
            <a:r>
              <a:rPr lang="ru-RU" sz="2400" i="1" dirty="0" err="1" smtClean="0">
                <a:solidFill>
                  <a:schemeClr val="bg1"/>
                </a:solidFill>
              </a:rPr>
              <a:t>примахином</a:t>
            </a:r>
            <a:r>
              <a:rPr lang="ru-RU" sz="2400" i="1" dirty="0" smtClean="0">
                <a:solidFill>
                  <a:schemeClr val="bg1"/>
                </a:solidFill>
              </a:rPr>
              <a:t> и </a:t>
            </a:r>
            <a:r>
              <a:rPr lang="ru-RU" sz="2400" i="1" dirty="0" err="1" smtClean="0">
                <a:solidFill>
                  <a:schemeClr val="bg1"/>
                </a:solidFill>
              </a:rPr>
              <a:t>хиноцидом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18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Профилактика направлена на раннее выявление и радикальное лечение больных и </a:t>
            </a:r>
            <a:r>
              <a:rPr lang="ru-RU" sz="3200" dirty="0" err="1" smtClean="0">
                <a:solidFill>
                  <a:schemeClr val="bg1"/>
                </a:solidFill>
              </a:rPr>
              <a:t>паразитоносителей</a:t>
            </a:r>
            <a:r>
              <a:rPr lang="ru-RU" sz="3200" dirty="0" smtClean="0">
                <a:solidFill>
                  <a:schemeClr val="bg1"/>
                </a:solidFill>
              </a:rPr>
              <a:t>, а также на борьбу с комарами — переносчиками возбудителя малярии.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1267" name="Содержимое 3" descr="19117502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3357563"/>
            <a:ext cx="6099175" cy="314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402</TotalTime>
  <Words>900</Words>
  <Application>Microsoft Office PowerPoint</Application>
  <PresentationFormat>Экран (4:3)</PresentationFormat>
  <Paragraphs>29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Трансмиссивные болезни</vt:lpstr>
      <vt:lpstr>Трансмиссивные болезни (лат. transmissio — перенесение на других) — заразные болезни человека, возбудители которых передаются кровососущими членистоногими (насекомыми и клещами).</vt:lpstr>
      <vt:lpstr>Трансмиссивные болезни вызываются вирусами, бактериями, риккетсиями, простейшими и гельминтами. Часть из них передаётся только с помощью кровососущих переносчиков (облигатные трансмиссивные болезни, например сыпной тиф, малярия и др.), часть различными способами, в том числе и трансмиссивно (например, туляремия, заражение которой происходит при укусах комаров и клещей, а также при снятии шкурок с больных животных).</vt:lpstr>
      <vt:lpstr>Малярия - трансмиссивное инфекционное заболевание, передаваемое человеку при укусах комаров рода Anopheles («малярийный комар») и сопровождающийся лихорадкой, ознобами, спленомегалией (увеличением размеров селезёнки), гепатомегалией (увеличением размеров печени), анемией.</vt:lpstr>
      <vt:lpstr>Этиология: Возбудители малярии — простейшие рода Plasmodium.Человек заражается в момент впрыскивания самкой малярийного комара одной из стадий жизненного цикла возбудителя (так называемых спорозоитов) в кровь или лимфатическую систему, которое происходит при кровососании. После кратковременного пребывания в крови спорозоиты малярийного плазмодия проникают в гепатоциты печени, давая тем самым начало доклинической печёночной  стадии заболевания.</vt:lpstr>
      <vt:lpstr>Симптомы малярии обычно следующие: лихорадка, ознобы, артралгия, рвота, анемия, вызванная гемолизом, гемоглобинурия и конвульсии. Возможно также ощущение покалывания в коже, особенно в случае малярии, вызванной P. Falciparum. Также могут наблюдаться спленомегалия, нестерпимая головная боль, ишемия, головного мозга. Малярийная инфекция смертельно опасна. Особенно уязвимы дети и беременные женщины.</vt:lpstr>
      <vt:lpstr>Виды  малярии: Возбудитель тропической малярии — P. falciparum. Вызывает наиболее опасную форму, часто протекающую с осложнениями и имеющую высокую смертность.  Возбудитель четырехдневной малярии — Plasmodium malariae. Приступы происходят обычно через 72 часа. Возбудители трехдневной малярии и похожей на неё овале-малярии — соответственно, Plasmodium vivax и Plasmodium ovale. Приступы происходят через каждые 40-48 часов.</vt:lpstr>
      <vt:lpstr>Лечение проводится в стационаре. Больных госпитализируют в палаты, защищенные от комаров. Для ликвидации приступов малярии назначают гематошизотропные препараты, которые губительно действуют на бесполые эритроцитарные стадии плазмодия. К ним относятся хлорохин дифосфат и его аналоги из группы 4-аминохинолинов (хингамин, делагил, резохин и др.), а также плаквенил, хинин, бигумаль, хлоридин, мефлохин. Чаще применяют хлорохин (делагил). Указанные средства обеспечивают радикальное излечение только тропической и четырехдневной малярии. После ликвидации приступов трехдневной и овале-малярии необходимо провести противорецидивное лечение примахином и хиноцидом</vt:lpstr>
      <vt:lpstr>Профилактика направлена на раннее выявление и радикальное лечение больных и паразитоносителей, а также на борьбу с комарами — переносчиками возбудителя малярии.</vt:lpstr>
      <vt:lpstr>Сыпной тиф — группа инфекционных заболеваний, вызываемых риккетсиями, общее острое инфекционное заболевание, передающееся от больного человека к здоровому через вшей.</vt:lpstr>
      <vt:lpstr>Патогенез Воротами инфекции являются мелкие повреждения кожи (чаще расчесы), уже через 5—15 мин риккетсий проникают в кровь. Размножение риккетсий происходит внутриклеточно в эндотелии сосудов. Это приводит к набуханию и десквамации эндотелиальных клеток. Попавшие в ток крови клетки разрушаются, высвобождающиеся при этом риккетсий поражают новые эндотелиальные клетки.</vt:lpstr>
      <vt:lpstr>Клиническая картина: Начало болезни внезапное и характеризуется ознобом, лихорадкой, упорной головной болью, болью в спине. Через несколько дней на коже, сначала в области живота, появляется пятнистая розовая сыпь. Сознание больного заторможено (вплоть до комы), больные дезориентированы во времени и пространстве, речь их тороплива и бессвязна. Температура постоянно повышена до 40° C и резко снижается примерно через две недели.</vt:lpstr>
      <vt:lpstr>Лечение: Применяют антибиотики группы тетрациклина или левомицетин до 2-го дня нормализации температуры, сердечно-сосудистые средства (кордиамин, кофеин или эфедрин, сердечные гликозиды), а также при возбуждении больных снотворные средства, транквилизаторы. При сильной головной боли и высокой температуре показаны холод на голову, жаропонижающие средства. При выраженной интоксикации вводят внутривенно 5% раствор глюкозы, полиионные растворы, гемодез, реополиглюкин.</vt:lpstr>
      <vt:lpstr>Профилактика включает раннее выявление, изоляцию и госпитализацию больного, а также борьбу с педикулезом. По эпидемическим показаниям проводят регулярные осмотры на педикулез детей в дошкольных учреждениях, школах, больных, поступающих в лечебные учреждения, а также других групп населения.</vt:lpstr>
      <vt:lpstr>Туляремия — зоонозная инфекция, имеющая природную очаговость. Характеризуется интоксикацией, лихорадкой, поражением лимфатических узлов. </vt:lpstr>
      <vt:lpstr>Возбудитель заболевания — мелкая бактерия Francisella tularensis. При нагревании до 60 °C погибает через 5—10 минут. Носители палочки туляремии — зайцы, кролики, водяные крысы, полевки.</vt:lpstr>
      <vt:lpstr>Инкубационный период от нескольких часов до 3—7 дней. Различают бубонную, легочную и генерализованную (распространенную по организму) формы.</vt:lpstr>
      <vt:lpstr>Симптомы: Болезнь начинается остро с внезапного подъёма температуры до 38,5—40°С. Появляется резкая головная боль, головокружение, боли в мышцах ног, спины и поясничной области, потеря аппетита.</vt:lpstr>
      <vt:lpstr>В тяжелых случаях может быть рвота, носовые кровотечения. Характерны выраженная потливость, нарушение сна в виде бессонницы или наоборот сонливости.</vt:lpstr>
      <vt:lpstr>Отмечается покраснение и отечность лица и конъюнктивы уже в первые дни болезни. Позднее на слизистой оболочке полости рта появляются точечные кровоизлияния. Язык обложен сероватым налетом.</vt:lpstr>
      <vt:lpstr>Лечение: Госпитализация больного. Ведущее место отводится антибактериальным препаратам (тетрациклин, аминогликозиды, стрептомицин, левомицетин), лечение проводится до 5 дня нормальной температуры. При затянувшихся формах используют комбинированное лечение антибиотиками с вакциной, которая вводится внутрикожно, внутримышечно в дозе 1-15 млн микробных тел на инъекцию с интервалами 3-5 дней, курс лечения 6-10 сеансов. Рекомендуется витаминотерапия, повторные переливания донорской крови. При появлении флюктуации бубона - хирургическое вмешательство (широкий разрез и опорожнение бубона). Больные выписываются из стационара после полного клинического выздоровления.</vt:lpstr>
      <vt:lpstr>Самая эффективная мера профилактики туляремии — это профилактическая прививка. Прививка безболезненна, проводят ее живой туляремийной вакциной в лечебно-профилактических учреждениях методом нанесения царапины в области плеча. Прививка обеспечивает иммунитет в среднем на 5 лет.  Предусматривает контроль за природными очагами туляремии, своевременное выявление эпизоотии среди диких животных, проведение дератизационных и дезинсекционных мероприятий.</vt:lpstr>
      <vt:lpstr>Чума́ (лат. pestis — зараза) — острое природно-очаговое инфекционное заболевание группы карантинных инфекций, протекающее с исключительно тяжёлым общим состоянием, лихорадкой, поражением лимфоузлов, лёгких и других внутренних органов, часто с развитием сепсиса. Заболевание характеризуется высокой летальностью и крайне высокой заразностью.</vt:lpstr>
      <vt:lpstr>Возбудителем чумы является чумная палочка. А основным резервуаром инфекции в природе служат грызуны и зайцеобразные. Так же распространять инфекцию могут хищники, которые охотятся на животных данных видов. Переносчиком чумы является блоха, при укусе которой и происходит заражение человека. Так же передавать инфекцию могут человеческие вши и клещи. Так же проникновения чумной палочки в организм человека возможно при обработке шкур инфицированных животных или при употреблении в пищу мяса животного, болевшего чумой. От человека к человеку заболевание передается воздушно-капельным путем.</vt:lpstr>
      <vt:lpstr>Инкубационный период длится от нескольких часов до 3—6 дней. Наиболее распространённые формы чумы — бубонная и лёгочная. Смертность при бубонной форме чумы достигала 95 %, при лёгочной — 98-99 %. В настоящее время при правильном лечении смертность составляет 5-10 %</vt:lpstr>
      <vt:lpstr>Бубонная форма чумы характеризуется появлением резко болезненных конгломератов, чаще всего паховых лимфатических узлов с одной стороны. Инкубационный период — 2—6 дней (реже 1—12 дней). В течение нескольких дней размеры конгломерата увеличиваются, кожа над ним может стать гиперемированной. Одновременно появляется увеличение и других групп лимфатических узлов — вторичные бубоны.</vt:lpstr>
      <vt:lpstr>Симптомы интоксикации нарастают по часам. Температура после сильнейшего озноба повышается до высоких фебрильных цифр. Отмечаются все признаки сепсиса: мышечные боли, резкая слабость, головная боль, головокружение, загруженность сознания, вплоть до его потери, иногда возбуждение (больной мечется в кровати), бессонница. С развитием пневмонии нарастает цианоз, появляется кашель с отделением пенистой кровянистой мокроты, содержащей огромное количество палочек чумы. Именно эта мокрота и становится источником заражений от человека к человеку с развитием теперь уже первичной лёгочной чумы.</vt:lpstr>
      <vt:lpstr>Лечение больных чумой в настоящее время сводится к применению антибиотиков, сульфаниламидов и лечебной противочумной сыворотки.</vt:lpstr>
      <vt:lpstr>Профилактика чумы: Профилактика чумы включает в себя профилактические и противоэпидемические мероприятия. Одним из самых важных моментов является скорейшая изоляция больного чумой или человека с подозрением на данное заболевание от окружающих людей. Врачи и медицинские работники при оказании помощи больным чумой обязаны надевать противочумные костюмы. Люди, находящиеся в очаге чумы, обязаны вакцинироваться специальной живой сухой вакциной Противочумная вакцина существует, однако на 100% от заболевания не защищает. Заболеваемость среди вакцинированных снижается в 5-10 раз, и само заболевание протекает в более легкой форме.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Трансмиссивные болезни</dc:title>
  <dc:creator>Аннета</dc:creator>
  <cp:lastModifiedBy>Секретарь</cp:lastModifiedBy>
  <cp:revision>41</cp:revision>
  <dcterms:created xsi:type="dcterms:W3CDTF">2012-04-21T05:51:24Z</dcterms:created>
  <dcterms:modified xsi:type="dcterms:W3CDTF">2014-05-24T08:09:55Z</dcterms:modified>
</cp:coreProperties>
</file>